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690" r:id="rId10"/>
    <p:sldMasterId id="2147483702" r:id="rId11"/>
    <p:sldMasterId id="2147483732" r:id="rId12"/>
    <p:sldMasterId id="2147483757" r:id="rId13"/>
    <p:sldMasterId id="2147483777" r:id="rId14"/>
    <p:sldMasterId id="2147483795" r:id="rId15"/>
  </p:sldMasterIdLst>
  <p:notesMasterIdLst>
    <p:notesMasterId r:id="rId73"/>
  </p:notesMasterIdLst>
  <p:sldIdLst>
    <p:sldId id="261" r:id="rId16"/>
    <p:sldId id="262" r:id="rId17"/>
    <p:sldId id="263" r:id="rId18"/>
    <p:sldId id="265" r:id="rId19"/>
    <p:sldId id="266" r:id="rId20"/>
    <p:sldId id="264" r:id="rId21"/>
    <p:sldId id="291" r:id="rId22"/>
    <p:sldId id="296" r:id="rId23"/>
    <p:sldId id="300" r:id="rId24"/>
    <p:sldId id="321" r:id="rId25"/>
    <p:sldId id="298" r:id="rId26"/>
    <p:sldId id="293" r:id="rId27"/>
    <p:sldId id="305" r:id="rId28"/>
    <p:sldId id="308" r:id="rId29"/>
    <p:sldId id="292" r:id="rId30"/>
    <p:sldId id="302" r:id="rId31"/>
    <p:sldId id="303" r:id="rId32"/>
    <p:sldId id="304" r:id="rId33"/>
    <p:sldId id="301" r:id="rId34"/>
    <p:sldId id="294" r:id="rId35"/>
    <p:sldId id="273" r:id="rId36"/>
    <p:sldId id="278" r:id="rId37"/>
    <p:sldId id="283" r:id="rId38"/>
    <p:sldId id="279" r:id="rId39"/>
    <p:sldId id="280" r:id="rId40"/>
    <p:sldId id="281" r:id="rId41"/>
    <p:sldId id="267" r:id="rId42"/>
    <p:sldId id="284" r:id="rId43"/>
    <p:sldId id="285" r:id="rId44"/>
    <p:sldId id="286" r:id="rId45"/>
    <p:sldId id="287" r:id="rId46"/>
    <p:sldId id="288" r:id="rId47"/>
    <p:sldId id="289" r:id="rId48"/>
    <p:sldId id="290" r:id="rId49"/>
    <p:sldId id="309" r:id="rId50"/>
    <p:sldId id="310" r:id="rId51"/>
    <p:sldId id="311" r:id="rId52"/>
    <p:sldId id="312" r:id="rId53"/>
    <p:sldId id="313" r:id="rId54"/>
    <p:sldId id="314" r:id="rId55"/>
    <p:sldId id="315" r:id="rId56"/>
    <p:sldId id="316" r:id="rId57"/>
    <p:sldId id="317" r:id="rId58"/>
    <p:sldId id="318" r:id="rId59"/>
    <p:sldId id="319" r:id="rId60"/>
    <p:sldId id="322" r:id="rId61"/>
    <p:sldId id="307" r:id="rId62"/>
    <p:sldId id="306" r:id="rId63"/>
    <p:sldId id="320" r:id="rId64"/>
    <p:sldId id="268" r:id="rId65"/>
    <p:sldId id="269" r:id="rId66"/>
    <p:sldId id="276" r:id="rId67"/>
    <p:sldId id="270" r:id="rId68"/>
    <p:sldId id="277" r:id="rId69"/>
    <p:sldId id="271" r:id="rId70"/>
    <p:sldId id="274" r:id="rId71"/>
    <p:sldId id="2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E35764-53DF-462D-881F-B3CFE7A44668}">
          <p14:sldIdLst>
            <p14:sldId id="261"/>
            <p14:sldId id="262"/>
            <p14:sldId id="263"/>
            <p14:sldId id="265"/>
            <p14:sldId id="266"/>
            <p14:sldId id="264"/>
          </p14:sldIdLst>
        </p14:section>
        <p14:section name="Common Azure Services" id="{80BA574A-11DA-4C0A-BC71-36CF94260935}">
          <p14:sldIdLst>
            <p14:sldId id="291"/>
            <p14:sldId id="296"/>
            <p14:sldId id="300"/>
            <p14:sldId id="321"/>
            <p14:sldId id="298"/>
            <p14:sldId id="293"/>
            <p14:sldId id="305"/>
            <p14:sldId id="308"/>
            <p14:sldId id="292"/>
            <p14:sldId id="302"/>
            <p14:sldId id="303"/>
            <p14:sldId id="304"/>
            <p14:sldId id="301"/>
            <p14:sldId id="294"/>
          </p14:sldIdLst>
        </p14:section>
        <p14:section name="Lessons Learned" id="{FD66A7F7-4107-45F9-8E11-E5D26EF0D8E2}">
          <p14:sldIdLst>
            <p14:sldId id="273"/>
            <p14:sldId id="278"/>
            <p14:sldId id="283"/>
            <p14:sldId id="279"/>
            <p14:sldId id="280"/>
            <p14:sldId id="281"/>
          </p14:sldIdLst>
        </p14:section>
        <p14:section name="BUILD 2016 Announcements" id="{BA0C1877-91F6-4A90-94FF-B5BB7BB6D5B7}">
          <p14:sldIdLst>
            <p14:sldId id="267"/>
            <p14:sldId id="284"/>
            <p14:sldId id="285"/>
            <p14:sldId id="286"/>
            <p14:sldId id="287"/>
            <p14:sldId id="288"/>
            <p14:sldId id="289"/>
            <p14:sldId id="290"/>
          </p14:sldIdLst>
        </p14:section>
        <p14:section name="Key Scenarios" id="{929DF0FC-C676-4270-AD2F-10EF7BC9A343}">
          <p14:sldIdLst>
            <p14:sldId id="309"/>
            <p14:sldId id="310"/>
            <p14:sldId id="311"/>
            <p14:sldId id="312"/>
            <p14:sldId id="313"/>
            <p14:sldId id="314"/>
            <p14:sldId id="315"/>
            <p14:sldId id="316"/>
            <p14:sldId id="317"/>
            <p14:sldId id="318"/>
            <p14:sldId id="319"/>
            <p14:sldId id="322"/>
          </p14:sldIdLst>
        </p14:section>
        <p14:section name="Closing" id="{14FAB11A-CAA3-4E45-B708-D1FB99801D7E}">
          <p14:sldIdLst>
            <p14:sldId id="307"/>
            <p14:sldId id="306"/>
            <p14:sldId id="320"/>
          </p14:sldIdLst>
        </p14:section>
        <p14:section name="Customer Stories" id="{7DC03407-48BA-4BDB-A09A-FF746138F91A}">
          <p14:sldIdLst>
            <p14:sldId id="268"/>
            <p14:sldId id="269"/>
            <p14:sldId id="276"/>
            <p14:sldId id="270"/>
            <p14:sldId id="277"/>
            <p14:sldId id="271"/>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1E8D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5914" autoAdjust="0"/>
  </p:normalViewPr>
  <p:slideViewPr>
    <p:cSldViewPr snapToGrid="0">
      <p:cViewPr varScale="1">
        <p:scale>
          <a:sx n="98" d="100"/>
          <a:sy n="98" d="100"/>
        </p:scale>
        <p:origin x="960" y="9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3.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7.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2.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slide" Target="slides/slide57.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163F6-F40F-448C-8058-41E9BE793AF7}" type="datetimeFigureOut">
              <a:rPr lang="en-US" smtClean="0"/>
              <a:t>4/15/2016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F563F-2128-412C-9D01-4DAF98BF57D7}" type="slidenum">
              <a:rPr lang="en-US" smtClean="0"/>
              <a:t>‹#›</a:t>
            </a:fld>
            <a:endParaRPr lang="en-US"/>
          </a:p>
        </p:txBody>
      </p:sp>
    </p:spTree>
    <p:extLst>
      <p:ext uri="{BB962C8B-B14F-4D97-AF65-F5344CB8AC3E}">
        <p14:creationId xmlns:p14="http://schemas.microsoft.com/office/powerpoint/2010/main" val="2434953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https://channel9.msdn.com/Events/Build/2016/KEY02#time=5m25s</a:t>
            </a:r>
          </a:p>
        </p:txBody>
      </p:sp>
      <p:sp>
        <p:nvSpPr>
          <p:cNvPr id="4" name="Slide Number Placeholder 3"/>
          <p:cNvSpPr>
            <a:spLocks noGrp="1"/>
          </p:cNvSpPr>
          <p:nvPr>
            <p:ph type="sldNum" sz="quarter" idx="10"/>
          </p:nvPr>
        </p:nvSpPr>
        <p:spPr/>
        <p:txBody>
          <a:bodyPr/>
          <a:lstStyle/>
          <a:p>
            <a:fld id="{6D0F563F-2128-412C-9D01-4DAF98BF57D7}" type="slidenum">
              <a:rPr lang="en-US" smtClean="0"/>
              <a:t>4</a:t>
            </a:fld>
            <a:endParaRPr lang="en-US"/>
          </a:p>
        </p:txBody>
      </p:sp>
    </p:spTree>
    <p:extLst>
      <p:ext uri="{BB962C8B-B14F-4D97-AF65-F5344CB8AC3E}">
        <p14:creationId xmlns:p14="http://schemas.microsoft.com/office/powerpoint/2010/main" val="185567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9210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8310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11:55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736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372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76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382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05823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E22BB-1869-4D9D-B8D2-1612EB3883A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1193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https://github.com/Azure-Readiness/DevCamp/tree/master/HOL</a:t>
            </a:r>
          </a:p>
        </p:txBody>
      </p:sp>
      <p:sp>
        <p:nvSpPr>
          <p:cNvPr id="4" name="Slide Number Placeholder 3"/>
          <p:cNvSpPr>
            <a:spLocks noGrp="1"/>
          </p:cNvSpPr>
          <p:nvPr>
            <p:ph type="sldNum" sz="quarter" idx="10"/>
          </p:nvPr>
        </p:nvSpPr>
        <p:spPr/>
        <p:txBody>
          <a:bodyPr/>
          <a:lstStyle/>
          <a:p>
            <a:fld id="{6D0F563F-2128-412C-9D01-4DAF98BF57D7}" type="slidenum">
              <a:rPr lang="en-US" smtClean="0"/>
              <a:t>48</a:t>
            </a:fld>
            <a:endParaRPr lang="en-US"/>
          </a:p>
        </p:txBody>
      </p:sp>
    </p:spTree>
    <p:extLst>
      <p:ext uri="{BB962C8B-B14F-4D97-AF65-F5344CB8AC3E}">
        <p14:creationId xmlns:p14="http://schemas.microsoft.com/office/powerpoint/2010/main" val="1486266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Overdrive</a:t>
            </a:r>
          </a:p>
        </p:txBody>
      </p:sp>
      <p:sp>
        <p:nvSpPr>
          <p:cNvPr id="4" name="Slide Number Placeholder 3"/>
          <p:cNvSpPr>
            <a:spLocks noGrp="1"/>
          </p:cNvSpPr>
          <p:nvPr>
            <p:ph type="sldNum" sz="quarter" idx="10"/>
          </p:nvPr>
        </p:nvSpPr>
        <p:spPr/>
        <p:txBody>
          <a:bodyPr/>
          <a:lstStyle/>
          <a:p>
            <a:fld id="{6D0F563F-2128-412C-9D01-4DAF98BF57D7}" type="slidenum">
              <a:rPr lang="en-US" smtClean="0"/>
              <a:t>51</a:t>
            </a:fld>
            <a:endParaRPr lang="en-US"/>
          </a:p>
        </p:txBody>
      </p:sp>
    </p:spTree>
    <p:extLst>
      <p:ext uri="{BB962C8B-B14F-4D97-AF65-F5344CB8AC3E}">
        <p14:creationId xmlns:p14="http://schemas.microsoft.com/office/powerpoint/2010/main" val="2483867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Map does not include all Azure</a:t>
            </a:r>
            <a:r>
              <a:rPr lang="en-US" baseline="0" dirty="0"/>
              <a:t> regions (Germany, United Kingdom, etc.)</a:t>
            </a:r>
          </a:p>
          <a:p>
            <a:endParaRPr lang="en-US" baseline="0" dirty="0"/>
          </a:p>
          <a:p>
            <a:r>
              <a:rPr lang="en-US" dirty="0"/>
              <a:t>https://azure.microsoft.com/en-us/regions/#overview</a:t>
            </a:r>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99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Higi</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53</a:t>
            </a:fld>
            <a:endParaRPr lang="en-US"/>
          </a:p>
        </p:txBody>
      </p:sp>
    </p:spTree>
    <p:extLst>
      <p:ext uri="{BB962C8B-B14F-4D97-AF65-F5344CB8AC3E}">
        <p14:creationId xmlns:p14="http://schemas.microsoft.com/office/powerpoint/2010/main" val="2121549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assets in Blob storage</a:t>
            </a:r>
          </a:p>
          <a:p>
            <a:r>
              <a:rPr lang="en-US" dirty="0"/>
              <a:t>Integrate with existing solution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 are independently deployable and isolated: </a:t>
            </a:r>
            <a:r>
              <a:rPr lang="en-US" sz="1200" b="0" i="0" kern="1200" dirty="0">
                <a:solidFill>
                  <a:schemeClr val="tx1"/>
                </a:solidFill>
                <a:effectLst/>
                <a:latin typeface="+mn-lt"/>
                <a:ea typeface="+mn-ea"/>
                <a:cs typeface="+mn-cs"/>
              </a:rPr>
              <a:t>A key advantage of the Service Fabric application and service model is the ability to update individual application instances and their services and move to a continuous deployment approach.</a:t>
            </a:r>
          </a:p>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55</a:t>
            </a:fld>
            <a:endParaRPr lang="en-US"/>
          </a:p>
        </p:txBody>
      </p:sp>
    </p:spTree>
    <p:extLst>
      <p:ext uri="{BB962C8B-B14F-4D97-AF65-F5344CB8AC3E}">
        <p14:creationId xmlns:p14="http://schemas.microsoft.com/office/powerpoint/2010/main" val="139035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Service Fabric cluster</a:t>
            </a:r>
            <a:r>
              <a:rPr lang="en-US" sz="1200" b="0" i="0" kern="1200" dirty="0">
                <a:solidFill>
                  <a:schemeClr val="tx1"/>
                </a:solidFill>
                <a:effectLst/>
                <a:latin typeface="+mn-lt"/>
                <a:ea typeface="+mn-ea"/>
                <a:cs typeface="+mn-cs"/>
              </a:rPr>
              <a:t> hosts all the Service Fabric applications that make up the content encoding and resource resolution application. The Service Fabric applications consist of both stateless and </a:t>
            </a:r>
            <a:r>
              <a:rPr lang="en-US" sz="1200" b="0" i="0" kern="1200" dirty="0" err="1">
                <a:solidFill>
                  <a:schemeClr val="tx1"/>
                </a:solidFill>
                <a:effectLst/>
                <a:latin typeface="+mn-lt"/>
                <a:ea typeface="+mn-ea"/>
                <a:cs typeface="+mn-cs"/>
              </a:rPr>
              <a:t>stateful</a:t>
            </a:r>
            <a:r>
              <a:rPr lang="en-US" sz="1200" b="0" i="0" kern="1200" dirty="0">
                <a:solidFill>
                  <a:schemeClr val="tx1"/>
                </a:solidFill>
                <a:effectLst/>
                <a:latin typeface="+mn-lt"/>
                <a:ea typeface="+mn-ea"/>
                <a:cs typeface="+mn-cs"/>
              </a:rPr>
              <a:t> services.</a:t>
            </a:r>
          </a:p>
          <a:p>
            <a:r>
              <a:rPr lang="en-US" sz="1200" b="1" i="0" kern="1200" dirty="0">
                <a:solidFill>
                  <a:schemeClr val="tx1"/>
                </a:solidFill>
                <a:effectLst/>
                <a:latin typeface="+mn-lt"/>
                <a:ea typeface="+mn-ea"/>
                <a:cs typeface="+mn-cs"/>
              </a:rPr>
              <a:t>Media Services</a:t>
            </a:r>
            <a:r>
              <a:rPr lang="en-US" sz="1200" b="0" i="0" kern="1200" dirty="0">
                <a:solidFill>
                  <a:schemeClr val="tx1"/>
                </a:solidFill>
                <a:effectLst/>
                <a:latin typeface="+mn-lt"/>
                <a:ea typeface="+mn-ea"/>
                <a:cs typeface="+mn-cs"/>
              </a:rPr>
              <a:t> is used to encode and stream over 1.5 PB of content, encoded into a variety of formats that is served on demand to different devices.</a:t>
            </a:r>
          </a:p>
          <a:p>
            <a:r>
              <a:rPr lang="en-US" sz="1200" b="1" i="0" kern="1200" dirty="0">
                <a:solidFill>
                  <a:schemeClr val="tx1"/>
                </a:solidFill>
                <a:effectLst/>
                <a:latin typeface="+mn-lt"/>
                <a:ea typeface="+mn-ea"/>
                <a:cs typeface="+mn-cs"/>
              </a:rPr>
              <a:t>Document DB</a:t>
            </a:r>
            <a:r>
              <a:rPr lang="en-US" sz="1200" b="0" i="0" kern="1200" dirty="0">
                <a:solidFill>
                  <a:schemeClr val="tx1"/>
                </a:solidFill>
                <a:effectLst/>
                <a:latin typeface="+mn-lt"/>
                <a:ea typeface="+mn-ea"/>
                <a:cs typeface="+mn-cs"/>
              </a:rPr>
              <a:t> is used to store a JSON representation of the application’s actor state. This enables disaster recovery, and is also used for ad-hoc querying.</a:t>
            </a:r>
          </a:p>
          <a:p>
            <a:r>
              <a:rPr lang="en-US" sz="1200" b="1" i="0" kern="1200" dirty="0">
                <a:solidFill>
                  <a:schemeClr val="tx1"/>
                </a:solidFill>
                <a:effectLst/>
                <a:latin typeface="+mn-lt"/>
                <a:ea typeface="+mn-ea"/>
                <a:cs typeface="+mn-cs"/>
              </a:rPr>
              <a:t>Application Gateway</a:t>
            </a:r>
            <a:r>
              <a:rPr lang="en-US" sz="1200" b="0" i="0" kern="1200" dirty="0">
                <a:solidFill>
                  <a:schemeClr val="tx1"/>
                </a:solidFill>
                <a:effectLst/>
                <a:latin typeface="+mn-lt"/>
                <a:ea typeface="+mn-ea"/>
                <a:cs typeface="+mn-cs"/>
              </a:rPr>
              <a:t> is used to provide SSL termination management</a:t>
            </a:r>
          </a:p>
          <a:p>
            <a:r>
              <a:rPr lang="en-US" sz="1200" b="1" i="0" kern="1200" dirty="0">
                <a:solidFill>
                  <a:schemeClr val="tx1"/>
                </a:solidFill>
                <a:effectLst/>
                <a:latin typeface="+mn-lt"/>
                <a:ea typeface="+mn-ea"/>
                <a:cs typeface="+mn-cs"/>
              </a:rPr>
              <a:t>Key Vault </a:t>
            </a:r>
            <a:r>
              <a:rPr lang="en-US" sz="1200" b="0" i="0" kern="1200" dirty="0">
                <a:solidFill>
                  <a:schemeClr val="tx1"/>
                </a:solidFill>
                <a:effectLst/>
                <a:latin typeface="+mn-lt"/>
                <a:ea typeface="+mn-ea"/>
                <a:cs typeface="+mn-cs"/>
              </a:rPr>
              <a:t>is used to securely store application secrets, certificates and configuration keys.</a:t>
            </a:r>
          </a:p>
          <a:p>
            <a:r>
              <a:rPr lang="en-US" sz="1200" b="1" i="0" kern="1200" dirty="0">
                <a:solidFill>
                  <a:schemeClr val="tx1"/>
                </a:solidFill>
                <a:effectLst/>
                <a:latin typeface="+mn-lt"/>
                <a:ea typeface="+mn-ea"/>
                <a:cs typeface="+mn-cs"/>
              </a:rPr>
              <a:t>Azure Active Directory </a:t>
            </a:r>
            <a:r>
              <a:rPr lang="en-US" sz="1200" b="0" i="0" kern="1200" dirty="0">
                <a:solidFill>
                  <a:schemeClr val="tx1"/>
                </a:solidFill>
                <a:effectLst/>
                <a:latin typeface="+mn-lt"/>
                <a:ea typeface="+mn-ea"/>
                <a:cs typeface="+mn-cs"/>
              </a:rPr>
              <a:t>is used to provide user and cross-service authentication and control access to the Service Fabric applications and their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Azure Batch</a:t>
            </a:r>
            <a:r>
              <a:rPr lang="en-US" sz="1200" b="0" i="0" kern="1200" dirty="0">
                <a:solidFill>
                  <a:schemeClr val="tx1"/>
                </a:solidFill>
                <a:effectLst/>
                <a:latin typeface="+mn-lt"/>
                <a:ea typeface="+mn-ea"/>
                <a:cs typeface="+mn-cs"/>
              </a:rPr>
              <a:t> is used to extend the Media Services capabilities and perform the Marlin encryption, a digital rights management (DRM) format. Batch provides a pool of VMs and the ability to orchestrate, submit, and monitor jobs. The workflow running in Service Fabric decides the type and number of VMs to use, then submits the job using the Azure Batch SDK, where the data is input and output via Azure blob storage.</a:t>
            </a:r>
          </a:p>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56</a:t>
            </a:fld>
            <a:endParaRPr lang="en-US"/>
          </a:p>
        </p:txBody>
      </p:sp>
    </p:spTree>
    <p:extLst>
      <p:ext uri="{BB962C8B-B14F-4D97-AF65-F5344CB8AC3E}">
        <p14:creationId xmlns:p14="http://schemas.microsoft.com/office/powerpoint/2010/main" val="300245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Jet.com</a:t>
            </a:r>
          </a:p>
        </p:txBody>
      </p:sp>
      <p:sp>
        <p:nvSpPr>
          <p:cNvPr id="4" name="Slide Number Placeholder 3"/>
          <p:cNvSpPr>
            <a:spLocks noGrp="1"/>
          </p:cNvSpPr>
          <p:nvPr>
            <p:ph type="sldNum" sz="quarter" idx="10"/>
          </p:nvPr>
        </p:nvSpPr>
        <p:spPr/>
        <p:txBody>
          <a:bodyPr/>
          <a:lstStyle/>
          <a:p>
            <a:fld id="{6D0F563F-2128-412C-9D01-4DAF98BF57D7}" type="slidenum">
              <a:rPr lang="en-US" smtClean="0"/>
              <a:t>57</a:t>
            </a:fld>
            <a:endParaRPr lang="en-US"/>
          </a:p>
        </p:txBody>
      </p:sp>
    </p:spTree>
    <p:extLst>
      <p:ext uri="{BB962C8B-B14F-4D97-AF65-F5344CB8AC3E}">
        <p14:creationId xmlns:p14="http://schemas.microsoft.com/office/powerpoint/2010/main" val="362926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a:t>
            </a:r>
            <a:r>
              <a:rPr lang="en-US" baseline="0" dirty="0"/>
              <a:t> Analytics vs. Apache Spark</a:t>
            </a:r>
          </a:p>
          <a:p>
            <a:r>
              <a:rPr lang="en-US" baseline="0" dirty="0"/>
              <a:t>Event Hubs vs. Kafka</a:t>
            </a:r>
          </a:p>
          <a:p>
            <a:r>
              <a:rPr lang="en-US" baseline="0" dirty="0"/>
              <a:t>Automation -&gt; System Center Orchestration Manager &amp; DSC</a:t>
            </a:r>
          </a:p>
          <a:p>
            <a:endParaRPr lang="en-US" baseline="0" dirty="0"/>
          </a:p>
          <a:p>
            <a:r>
              <a:rPr lang="en-US" baseline="0" dirty="0"/>
              <a:t>Transition – Talk about two of the most popular &amp; common services (starting points for many people) – Azure App Service and Azure VMs</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6</a:t>
            </a:fld>
            <a:endParaRPr lang="en-US"/>
          </a:p>
        </p:txBody>
      </p:sp>
    </p:spTree>
    <p:extLst>
      <p:ext uri="{BB962C8B-B14F-4D97-AF65-F5344CB8AC3E}">
        <p14:creationId xmlns:p14="http://schemas.microsoft.com/office/powerpoint/2010/main" val="137104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645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Show</a:t>
            </a:r>
            <a:r>
              <a:rPr lang="en-US" baseline="0" dirty="0"/>
              <a:t> creating an App Service in portal</a:t>
            </a:r>
          </a:p>
          <a:p>
            <a:pPr marL="228600" indent="-228600">
              <a:buAutoNum type="arabicPeriod"/>
            </a:pPr>
            <a:r>
              <a:rPr lang="en-US" baseline="0" dirty="0"/>
              <a:t>Create a basic ASP.NET site and deploy via </a:t>
            </a:r>
            <a:r>
              <a:rPr lang="en-US" baseline="0" dirty="0" err="1"/>
              <a:t>VStudio</a:t>
            </a:r>
            <a:endParaRPr lang="en-US" baseline="0" dirty="0"/>
          </a:p>
          <a:p>
            <a:pPr marL="228600" indent="-228600">
              <a:buAutoNum type="arabicPeriod"/>
            </a:pPr>
            <a:r>
              <a:rPr lang="en-US" baseline="0" dirty="0"/>
              <a:t>Back to PPTX – Talk about HA</a:t>
            </a:r>
          </a:p>
          <a:p>
            <a:pPr marL="228600" indent="-228600">
              <a:buAutoNum type="arabicPeriod"/>
            </a:pPr>
            <a:r>
              <a:rPr lang="en-US" baseline="0" dirty="0"/>
              <a:t>Show HA demo – Two web apps, SQL DB, TM, and GitHub</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12</a:t>
            </a:fld>
            <a:endParaRPr lang="en-US"/>
          </a:p>
        </p:txBody>
      </p:sp>
    </p:spTree>
    <p:extLst>
      <p:ext uri="{BB962C8B-B14F-4D97-AF65-F5344CB8AC3E}">
        <p14:creationId xmlns:p14="http://schemas.microsoft.com/office/powerpoint/2010/main" val="338811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Deploy a basic Windows VM from gallery</a:t>
            </a:r>
          </a:p>
          <a:p>
            <a:pPr marL="228600" indent="-228600">
              <a:buAutoNum type="arabicPeriod"/>
            </a:pPr>
            <a:r>
              <a:rPr lang="en-US" dirty="0"/>
              <a:t>Show pre-built Windows</a:t>
            </a:r>
            <a:r>
              <a:rPr lang="en-US" baseline="0" dirty="0"/>
              <a:t> and Linux VM</a:t>
            </a:r>
          </a:p>
          <a:p>
            <a:pPr marL="228600" indent="-228600">
              <a:buAutoNum type="arabicPeriod"/>
            </a:pPr>
            <a:r>
              <a:rPr lang="en-US" baseline="0" dirty="0"/>
              <a:t>Export template </a:t>
            </a:r>
            <a:r>
              <a:rPr lang="en-US" baseline="0"/>
              <a:t>for pre-built VMs</a:t>
            </a:r>
            <a:endParaRPr lang="en-US"/>
          </a:p>
          <a:p>
            <a:pPr marL="228600" indent="-228600">
              <a:buAutoNum type="arabicPeriod"/>
            </a:pPr>
            <a:r>
              <a:rPr lang="en-US" dirty="0"/>
              <a:t>Deploy ARM</a:t>
            </a:r>
            <a:r>
              <a:rPr lang="en-US" baseline="0" dirty="0"/>
              <a:t> template from gallery - https://github.com/Azure/azure-quickstart-templates/tree/master/201-2-vms-loadbalancer-lbrules</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20</a:t>
            </a:fld>
            <a:endParaRPr lang="en-US"/>
          </a:p>
        </p:txBody>
      </p:sp>
    </p:spTree>
    <p:extLst>
      <p:ext uri="{BB962C8B-B14F-4D97-AF65-F5344CB8AC3E}">
        <p14:creationId xmlns:p14="http://schemas.microsoft.com/office/powerpoint/2010/main" val="162490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34</a:t>
            </a:fld>
            <a:endParaRPr lang="en-US"/>
          </a:p>
        </p:txBody>
      </p:sp>
    </p:spTree>
    <p:extLst>
      <p:ext uri="{BB962C8B-B14F-4D97-AF65-F5344CB8AC3E}">
        <p14:creationId xmlns:p14="http://schemas.microsoft.com/office/powerpoint/2010/main" val="307708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11:55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55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7771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2" name="TextBox 1"/>
          <p:cNvSpPr txBox="1"/>
          <p:nvPr userDrawn="1"/>
        </p:nvSpPr>
        <p:spPr>
          <a:xfrm>
            <a:off x="283308" y="5954047"/>
            <a:ext cx="215750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GlobalAzure</a:t>
            </a:r>
            <a:endParaRPr lang="en-US" sz="2353" dirty="0">
              <a:gradFill>
                <a:gsLst>
                  <a:gs pos="2917">
                    <a:schemeClr val="tx1"/>
                  </a:gs>
                  <a:gs pos="30000">
                    <a:schemeClr val="tx1"/>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931" y="260919"/>
            <a:ext cx="998652" cy="674090"/>
          </a:xfrm>
          <a:prstGeom prst="rect">
            <a:avLst/>
          </a:prstGeom>
        </p:spPr>
      </p:pic>
    </p:spTree>
    <p:extLst>
      <p:ext uri="{BB962C8B-B14F-4D97-AF65-F5344CB8AC3E}">
        <p14:creationId xmlns:p14="http://schemas.microsoft.com/office/powerpoint/2010/main" val="3144403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509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75574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6363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1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000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2348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002402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610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4064620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2582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723318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9150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46566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280919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64"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15723" y="3947549"/>
            <a:ext cx="8106297" cy="1722832"/>
          </a:xfrm>
          <a:prstGeom prst="rect">
            <a:avLst/>
          </a:prstGeom>
        </p:spPr>
      </p:pic>
    </p:spTree>
    <p:extLst>
      <p:ext uri="{BB962C8B-B14F-4D97-AF65-F5344CB8AC3E}">
        <p14:creationId xmlns:p14="http://schemas.microsoft.com/office/powerpoint/2010/main" val="405849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10704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4530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92805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64334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1108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490984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20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57643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0393" y="0"/>
            <a:ext cx="8542912" cy="6858000"/>
          </a:xfrm>
          <a:prstGeom prst="rect">
            <a:avLst/>
          </a:prstGeom>
        </p:spPr>
      </p:pic>
      <p:sp>
        <p:nvSpPr>
          <p:cNvPr id="3" name="Rectangle 2"/>
          <p:cNvSpPr/>
          <p:nvPr userDrawn="1"/>
        </p:nvSpPr>
        <p:spPr bwMode="auto">
          <a:xfrm rot="18900000">
            <a:off x="3302131" y="2905426"/>
            <a:ext cx="1140113" cy="11402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02839" cy="6858000"/>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69238" y="515206"/>
            <a:ext cx="4586396" cy="1077108"/>
          </a:xfrm>
        </p:spPr>
        <p:txBody>
          <a:bodyPr/>
          <a:lstStyle/>
          <a:p>
            <a:r>
              <a:rPr lang="en-US" dirty="0">
                <a:solidFill>
                  <a:schemeClr val="bg1"/>
                </a:solidFill>
              </a:rPr>
              <a:t>Happy Meals</a:t>
            </a:r>
          </a:p>
        </p:txBody>
      </p:sp>
    </p:spTree>
    <p:extLst>
      <p:ext uri="{BB962C8B-B14F-4D97-AF65-F5344CB8AC3E}">
        <p14:creationId xmlns:p14="http://schemas.microsoft.com/office/powerpoint/2010/main" val="345699789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96562" y="3161330"/>
            <a:ext cx="1316217" cy="1069886"/>
          </a:xfrm>
          <a:prstGeom prst="rect">
            <a:avLst/>
          </a:prstGeom>
        </p:spPr>
      </p:pic>
      <p:grpSp>
        <p:nvGrpSpPr>
          <p:cNvPr id="3" name="Group 2"/>
          <p:cNvGrpSpPr/>
          <p:nvPr userDrawn="1"/>
        </p:nvGrpSpPr>
        <p:grpSpPr>
          <a:xfrm>
            <a:off x="2035849" y="2178351"/>
            <a:ext cx="753859" cy="920851"/>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8423738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9088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3" name="Rectangle 2"/>
          <p:cNvSpPr/>
          <p:nvPr userDrawn="1"/>
        </p:nvSpPr>
        <p:spPr bwMode="auto">
          <a:xfrm>
            <a:off x="0" y="0"/>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35149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59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236304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75906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9359586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415611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2411958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014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08696539"/>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52731192"/>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0784065"/>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03990241"/>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12500102"/>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33665542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45092913"/>
      </p:ext>
    </p:extLst>
  </p:cSld>
  <p:clrMapOvr>
    <a:masterClrMapping/>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3378778"/>
      </p:ext>
    </p:extLst>
  </p:cSld>
  <p:clrMapOvr>
    <a:masterClrMapping/>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7225116"/>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76763919"/>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56181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58216013"/>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16980313"/>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039985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0902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7199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9676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93762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49659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57230852"/>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09844351"/>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150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06993810"/>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0907309"/>
      </p:ext>
    </p:extLst>
  </p:cSld>
  <p:clrMapOvr>
    <a:masterClrMapping/>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85099937"/>
      </p:ext>
    </p:extLst>
  </p:cSld>
  <p:clrMapOvr>
    <a:masterClrMapping/>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911801888"/>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215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9307613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130720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859420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5292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89601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12497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4591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23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77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215750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GlobalAzure</a:t>
            </a:r>
            <a:endParaRPr lang="en-US" sz="2353" dirty="0">
              <a:gradFill>
                <a:gsLst>
                  <a:gs pos="2917">
                    <a:schemeClr val="tx1"/>
                  </a:gs>
                  <a:gs pos="30000">
                    <a:schemeClr val="tx1"/>
                  </a:gs>
                </a:gsLst>
                <a:lin ang="5400000" scaled="0"/>
              </a:gra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931" y="260919"/>
            <a:ext cx="998652" cy="674090"/>
          </a:xfrm>
          <a:prstGeom prst="rect">
            <a:avLst/>
          </a:prstGeom>
        </p:spPr>
      </p:pic>
    </p:spTree>
    <p:extLst>
      <p:ext uri="{BB962C8B-B14F-4D97-AF65-F5344CB8AC3E}">
        <p14:creationId xmlns:p14="http://schemas.microsoft.com/office/powerpoint/2010/main" val="56226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4003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80713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368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0900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5384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9979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79531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9054223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41092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030921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232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384569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25836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907942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979034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8A26ED-1BA1-4DF2-8777-6C90B7EC7FDC}" type="datetimeFigureOut">
              <a:rPr lang="en-US" smtClean="0"/>
              <a:t>4/15/2016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241830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8A26ED-1BA1-4DF2-8777-6C90B7EC7FDC}" type="datetimeFigureOut">
              <a:rPr lang="en-US" smtClean="0"/>
              <a:t>4/15/2016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6365927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A26ED-1BA1-4DF2-8777-6C90B7EC7FDC}" type="datetimeFigureOut">
              <a:rPr lang="en-US" smtClean="0"/>
              <a:t>4/15/2016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096867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2293744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3186940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4582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705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6881432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4" name="Picture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44927924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456995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432464510"/>
      </p:ext>
    </p:extLst>
  </p:cSld>
  <p:clrMapOvr>
    <a:masterClrMapping/>
  </p:clrMapOvr>
  <p:transition>
    <p:fade/>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038219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278947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 y="3015596"/>
            <a:ext cx="12192434" cy="3227867"/>
          </a:xfrm>
          <a:prstGeom prst="rect">
            <a:avLst/>
          </a:prstGeom>
        </p:spPr>
      </p:pic>
    </p:spTree>
    <p:extLst>
      <p:ext uri="{BB962C8B-B14F-4D97-AF65-F5344CB8AC3E}">
        <p14:creationId xmlns:p14="http://schemas.microsoft.com/office/powerpoint/2010/main" val="33046107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76592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123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2562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9557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8250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4100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0291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13788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61508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524717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4178503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4452356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452672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6646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9870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02640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16008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452739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5989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29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165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884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734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99008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3052" y="6129623"/>
            <a:ext cx="1253429"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Semilight"/>
                <a:ea typeface="+mn-ea"/>
              </a:endParaRPr>
            </a:p>
          </p:txBody>
        </p:sp>
      </p:grpSp>
    </p:spTree>
    <p:extLst>
      <p:ext uri="{BB962C8B-B14F-4D97-AF65-F5344CB8AC3E}">
        <p14:creationId xmlns:p14="http://schemas.microsoft.com/office/powerpoint/2010/main" val="120900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869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8571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458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Tree>
    <p:extLst>
      <p:ext uri="{BB962C8B-B14F-4D97-AF65-F5344CB8AC3E}">
        <p14:creationId xmlns:p14="http://schemas.microsoft.com/office/powerpoint/2010/main" val="106709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91999" cy="4482761"/>
          </a:xfrm>
          <a:prstGeom prst="rect">
            <a:avLst/>
          </a:prstGeom>
        </p:spPr>
      </p:pic>
      <p:sp>
        <p:nvSpPr>
          <p:cNvPr id="7" name="Rectangle 6"/>
          <p:cNvSpPr/>
          <p:nvPr userDrawn="1"/>
        </p:nvSpPr>
        <p:spPr bwMode="auto">
          <a:xfrm>
            <a:off x="0" y="-7784"/>
            <a:ext cx="12192000"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92000"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647007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9186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96588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77506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955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15405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8871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91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3143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59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8146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79287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4973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3" name="Rectangle 2"/>
          <p:cNvSpPr/>
          <p:nvPr userDrawn="1"/>
        </p:nvSpPr>
        <p:spPr bwMode="auto">
          <a:xfrm>
            <a:off x="0" y="0"/>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29160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3613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724246"/>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5291572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64168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4217196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90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2531146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783601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194997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964135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15392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2400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53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9515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910631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0696240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16.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theme" Target="../theme/theme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6.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image" Target="../media/image28.png"/><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7.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59428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3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A26ED-1BA1-4DF2-8777-6C90B7EC7FDC}" type="datetimeFigureOut">
              <a:rPr lang="en-US" smtClean="0"/>
              <a:t>4/15/2016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B522D-7609-4C7F-B567-DF57EA6C95C7}" type="slidenum">
              <a:rPr lang="en-US" smtClean="0"/>
              <a:t>‹#›</a:t>
            </a:fld>
            <a:endParaRPr lang="en-US"/>
          </a:p>
        </p:txBody>
      </p:sp>
    </p:spTree>
    <p:extLst>
      <p:ext uri="{BB962C8B-B14F-4D97-AF65-F5344CB8AC3E}">
        <p14:creationId xmlns:p14="http://schemas.microsoft.com/office/powerpoint/2010/main" val="19843778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75145427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1586553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624401"/>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010668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4790405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27.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mrg.bz/dcnEGJ" TargetMode="External"/><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chef.io/blog/wp-content/uploads/2012/02/automate-all-the-things.png" TargetMode="External"/><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hriswatterston.com/blog/my-there-no-cloud-sticker" TargetMode="External"/><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azure.microsoft.com/en-us/blog/announcing-visual-studio-azure-tools-and-sdk-2-9/"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samples/?service=storage" TargetMode="External"/><Relationship Id="rId2" Type="http://schemas.openxmlformats.org/officeDocument/2006/relationships/hyperlink" Target="http://go.microsoft.com/fwlink/?LinkID=746382"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blog/documentdb-goes-planet-scale-with-global-databases-new-pricing-and-more-developer-choic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customXml/item7.xml"/><Relationship Id="rId7" Type="http://schemas.openxmlformats.org/officeDocument/2006/relationships/image" Target="../media/image77.emf"/><Relationship Id="rId12" Type="http://schemas.openxmlformats.org/officeDocument/2006/relationships/image" Target="../media/image81.png"/><Relationship Id="rId2" Type="http://schemas.openxmlformats.org/officeDocument/2006/relationships/customXml" Target="../../customXml/item3.xml"/><Relationship Id="rId1" Type="http://schemas.openxmlformats.org/officeDocument/2006/relationships/customXml" Target="../../customXml/item5.xml"/><Relationship Id="rId6" Type="http://schemas.openxmlformats.org/officeDocument/2006/relationships/image" Target="../media/image76.emf"/><Relationship Id="rId11" Type="http://schemas.openxmlformats.org/officeDocument/2006/relationships/image" Target="../media/image80.emf"/><Relationship Id="rId5" Type="http://schemas.openxmlformats.org/officeDocument/2006/relationships/notesSlide" Target="../notesSlides/notesSlide8.xml"/><Relationship Id="rId10" Type="http://schemas.openxmlformats.org/officeDocument/2006/relationships/image" Target="../media/image79.emf"/><Relationship Id="rId4" Type="http://schemas.openxmlformats.org/officeDocument/2006/relationships/slideLayout" Target="../slideLayouts/slideLayout88.xml"/><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9.xml"/><Relationship Id="rId7" Type="http://schemas.openxmlformats.org/officeDocument/2006/relationships/image" Target="../media/image84.emf"/><Relationship Id="rId2" Type="http://schemas.openxmlformats.org/officeDocument/2006/relationships/slideLayout" Target="../slideLayouts/slideLayout103.xml"/><Relationship Id="rId1" Type="http://schemas.openxmlformats.org/officeDocument/2006/relationships/customXml" Target="../../customXml/item2.xml"/><Relationship Id="rId6" Type="http://schemas.openxmlformats.org/officeDocument/2006/relationships/image" Target="../media/image83.png"/><Relationship Id="rId5" Type="http://schemas.openxmlformats.org/officeDocument/2006/relationships/image" Target="../media/image82.emf"/><Relationship Id="rId10" Type="http://schemas.openxmlformats.org/officeDocument/2006/relationships/image" Target="../media/image87.png"/><Relationship Id="rId4" Type="http://schemas.openxmlformats.org/officeDocument/2006/relationships/image" Target="../media/image5.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88.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1.xml"/><Relationship Id="rId16" Type="http://schemas.openxmlformats.org/officeDocument/2006/relationships/image" Target="../media/image104.png"/><Relationship Id="rId1" Type="http://schemas.openxmlformats.org/officeDocument/2006/relationships/slideLayout" Target="../slideLayouts/slideLayout8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5.png"/><Relationship Id="rId7" Type="http://schemas.openxmlformats.org/officeDocument/2006/relationships/image" Target="../media/image108.png"/><Relationship Id="rId12"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107.png"/><Relationship Id="rId11" Type="http://schemas.openxmlformats.org/officeDocument/2006/relationships/image" Target="../media/image110.png"/><Relationship Id="rId5" Type="http://schemas.openxmlformats.org/officeDocument/2006/relationships/image" Target="../media/image84.emf"/><Relationship Id="rId10"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openxmlformats.org/officeDocument/2006/relationships/image" Target="../media/image5.png"/><Relationship Id="rId5" Type="http://schemas.openxmlformats.org/officeDocument/2006/relationships/image" Target="../media/image114.emf"/><Relationship Id="rId4" Type="http://schemas.openxmlformats.org/officeDocument/2006/relationships/image" Target="../media/image113.emf"/></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emf"/><Relationship Id="rId7" Type="http://schemas.openxmlformats.org/officeDocument/2006/relationships/image" Target="../media/image116.emf"/><Relationship Id="rId12"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119.xml"/><Relationship Id="rId6" Type="http://schemas.openxmlformats.org/officeDocument/2006/relationships/image" Target="../media/image115.emf"/><Relationship Id="rId11" Type="http://schemas.openxmlformats.org/officeDocument/2006/relationships/image" Target="../media/image119.png"/><Relationship Id="rId5" Type="http://schemas.openxmlformats.org/officeDocument/2006/relationships/image" Target="../media/image114.emf"/><Relationship Id="rId10" Type="http://schemas.openxmlformats.org/officeDocument/2006/relationships/image" Target="../media/image118.emf"/><Relationship Id="rId4" Type="http://schemas.openxmlformats.org/officeDocument/2006/relationships/image" Target="../media/image113.emf"/><Relationship Id="rId9" Type="http://schemas.microsoft.com/office/2007/relationships/hdphoto" Target="../media/hdphoto3.wdp"/></Relationships>
</file>

<file path=ppt/slides/_rels/slide43.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5.emf"/><Relationship Id="rId7" Type="http://schemas.openxmlformats.org/officeDocument/2006/relationships/image" Target="../media/image121.emf"/><Relationship Id="rId2" Type="http://schemas.openxmlformats.org/officeDocument/2006/relationships/notesSlide" Target="../notesSlides/notesSlide15.xml"/><Relationship Id="rId1" Type="http://schemas.openxmlformats.org/officeDocument/2006/relationships/slideLayout" Target="../slideLayouts/slideLayout124.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4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81.x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156.xml"/><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zure-Readiness/DevCamp/tree/master/HOL"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36.xml"/><Relationship Id="rId6" Type="http://schemas.openxmlformats.org/officeDocument/2006/relationships/image" Target="../media/image105.png"/><Relationship Id="rId11" Type="http://schemas.openxmlformats.org/officeDocument/2006/relationships/image" Target="../media/image85.png"/><Relationship Id="rId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image" Target="../media/image43.pn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Overview</a:t>
            </a:r>
          </a:p>
        </p:txBody>
      </p:sp>
      <p:sp>
        <p:nvSpPr>
          <p:cNvPr id="4" name="Text Placeholder 3"/>
          <p:cNvSpPr>
            <a:spLocks noGrp="1"/>
          </p:cNvSpPr>
          <p:nvPr>
            <p:ph type="body" sz="quarter" idx="12"/>
          </p:nvPr>
        </p:nvSpPr>
        <p:spPr/>
        <p:txBody>
          <a:bodyPr/>
          <a:lstStyle/>
          <a:p>
            <a:r>
              <a:rPr lang="en-US" dirty="0"/>
              <a:t>Michael S. Collier</a:t>
            </a:r>
          </a:p>
          <a:p>
            <a:r>
              <a:rPr lang="en-US" dirty="0"/>
              <a:t>Cloud Solution Architect, Microsoft</a:t>
            </a:r>
          </a:p>
          <a:p>
            <a:endParaRPr lang="en-US" dirty="0"/>
          </a:p>
        </p:txBody>
      </p:sp>
    </p:spTree>
    <p:extLst>
      <p:ext uri="{BB962C8B-B14F-4D97-AF65-F5344CB8AC3E}">
        <p14:creationId xmlns:p14="http://schemas.microsoft.com/office/powerpoint/2010/main" val="7111658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9649975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977" y="99637"/>
            <a:ext cx="12065160" cy="657331"/>
          </a:xfrm>
          <a:prstGeom prst="rect">
            <a:avLst/>
          </a:prstGeom>
          <a:noFill/>
        </p:spPr>
        <p:txBody>
          <a:bodyPr wrap="square" rtlCol="0">
            <a:spAutoFit/>
          </a:bodyPr>
          <a:lstStyle/>
          <a:p>
            <a:pPr algn="r" defTabSz="896386"/>
            <a:r>
              <a:rPr lang="en-US" sz="3600" kern="0" dirty="0">
                <a:solidFill>
                  <a:prstClr val="white"/>
                </a:solidFill>
              </a:rPr>
              <a:t>App Service Web App Architecture</a:t>
            </a:r>
          </a:p>
        </p:txBody>
      </p:sp>
      <p:grpSp>
        <p:nvGrpSpPr>
          <p:cNvPr id="4" name="Group 3"/>
          <p:cNvGrpSpPr/>
          <p:nvPr/>
        </p:nvGrpSpPr>
        <p:grpSpPr>
          <a:xfrm>
            <a:off x="449590" y="3329214"/>
            <a:ext cx="1604927" cy="1189929"/>
            <a:chOff x="293379" y="3319835"/>
            <a:chExt cx="1605155" cy="1190098"/>
          </a:xfrm>
        </p:grpSpPr>
        <p:sp>
          <p:nvSpPr>
            <p:cNvPr id="5" name="TextBox 4"/>
            <p:cNvSpPr txBox="1"/>
            <p:nvPr/>
          </p:nvSpPr>
          <p:spPr>
            <a:xfrm>
              <a:off x="293379" y="3863510"/>
              <a:ext cx="1605155" cy="646423"/>
            </a:xfrm>
            <a:prstGeom prst="rect">
              <a:avLst/>
            </a:prstGeom>
            <a:noFill/>
          </p:spPr>
          <p:txBody>
            <a:bodyPr wrap="none" rtlCol="0">
              <a:spAutoFit/>
            </a:bodyPr>
            <a:lstStyle/>
            <a:p>
              <a:pPr algn="ctr" defTabSz="896386"/>
              <a:r>
                <a:rPr lang="en-US" kern="0" dirty="0">
                  <a:solidFill>
                    <a:prstClr val="white"/>
                  </a:solidFill>
                </a:rPr>
                <a:t>Azure</a:t>
              </a:r>
            </a:p>
            <a:p>
              <a:pPr algn="ctr" defTabSz="896386"/>
              <a:r>
                <a:rPr lang="en-US" kern="0" dirty="0">
                  <a:solidFill>
                    <a:prstClr val="white"/>
                  </a:solidFill>
                </a:rPr>
                <a:t>Load Balancer</a:t>
              </a:r>
            </a:p>
          </p:txBody>
        </p:sp>
        <p:grpSp>
          <p:nvGrpSpPr>
            <p:cNvPr id="6" name="Group 5"/>
            <p:cNvGrpSpPr/>
            <p:nvPr/>
          </p:nvGrpSpPr>
          <p:grpSpPr>
            <a:xfrm>
              <a:off x="625228" y="3319835"/>
              <a:ext cx="941456" cy="565784"/>
              <a:chOff x="729527" y="2180021"/>
              <a:chExt cx="941456" cy="565784"/>
            </a:xfrm>
          </p:grpSpPr>
          <p:sp>
            <p:nvSpPr>
              <p:cNvPr id="7" name="Trapezoid 6"/>
              <p:cNvSpPr/>
              <p:nvPr/>
            </p:nvSpPr>
            <p:spPr>
              <a:xfrm>
                <a:off x="729527" y="2180021"/>
                <a:ext cx="941456" cy="565784"/>
              </a:xfrm>
              <a:prstGeom prst="trapezoid">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prstClr val="white"/>
                  </a:solidFill>
                </a:endParaRPr>
              </a:p>
            </p:txBody>
          </p:sp>
          <p:pic>
            <p:nvPicPr>
              <p:cNvPr id="8" name="Picture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43" y="4915200"/>
            <a:ext cx="411772" cy="2147732"/>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388" y="5258689"/>
            <a:ext cx="2565180" cy="524490"/>
            <a:chOff x="3465037" y="5224830"/>
            <a:chExt cx="2565544" cy="524564"/>
          </a:xfrm>
        </p:grpSpPr>
        <p:pic>
          <p:nvPicPr>
            <p:cNvPr id="11" name="Picture 10"/>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465037" y="5224830"/>
              <a:ext cx="414869" cy="524564"/>
            </a:xfrm>
            <a:prstGeom prst="rect">
              <a:avLst/>
            </a:prstGeom>
          </p:spPr>
        </p:pic>
        <p:sp>
          <p:nvSpPr>
            <p:cNvPr id="12" name="TextBox 11"/>
            <p:cNvSpPr txBox="1"/>
            <p:nvPr/>
          </p:nvSpPr>
          <p:spPr>
            <a:xfrm>
              <a:off x="3954849" y="5370838"/>
              <a:ext cx="2075732" cy="374846"/>
            </a:xfrm>
            <a:prstGeom prst="rect">
              <a:avLst/>
            </a:prstGeom>
            <a:noFill/>
          </p:spPr>
          <p:txBody>
            <a:bodyPr wrap="square" rtlCol="0">
              <a:spAutoFit/>
            </a:bodyPr>
            <a:lstStyle/>
            <a:p>
              <a:pPr defTabSz="896386"/>
              <a:r>
                <a:rPr lang="en-US" kern="0" dirty="0">
                  <a:solidFill>
                    <a:prstClr val="white"/>
                  </a:solidFill>
                </a:rPr>
                <a:t>Runtime Database</a:t>
              </a:r>
            </a:p>
          </p:txBody>
        </p:sp>
      </p:grpSp>
      <p:cxnSp>
        <p:nvCxnSpPr>
          <p:cNvPr id="13" name="Straight Arrow Connector 12"/>
          <p:cNvCxnSpPr>
            <a:stCxn id="30" idx="2"/>
            <a:endCxn id="17" idx="1"/>
          </p:cNvCxnSpPr>
          <p:nvPr/>
        </p:nvCxnSpPr>
        <p:spPr>
          <a:xfrm flipV="1">
            <a:off x="4971061" y="3564252"/>
            <a:ext cx="962505" cy="16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942929" y="2957465"/>
            <a:ext cx="553122" cy="584582"/>
          </a:xfrm>
          <a:prstGeom prst="rect">
            <a:avLst/>
          </a:prstGeom>
        </p:spPr>
      </p:pic>
      <p:sp>
        <p:nvSpPr>
          <p:cNvPr id="15" name="TextBox 14"/>
          <p:cNvSpPr txBox="1"/>
          <p:nvPr/>
        </p:nvSpPr>
        <p:spPr>
          <a:xfrm>
            <a:off x="9522079" y="3018759"/>
            <a:ext cx="2393392" cy="374793"/>
          </a:xfrm>
          <a:prstGeom prst="rect">
            <a:avLst/>
          </a:prstGeom>
          <a:noFill/>
        </p:spPr>
        <p:txBody>
          <a:bodyPr wrap="none" rtlCol="0">
            <a:spAutoFit/>
          </a:bodyPr>
          <a:lstStyle/>
          <a:p>
            <a:pPr defTabSz="896386"/>
            <a:r>
              <a:rPr lang="en-US" kern="0" dirty="0">
                <a:solidFill>
                  <a:prstClr val="white"/>
                </a:solidFill>
              </a:rPr>
              <a:t>Application Database</a:t>
            </a:r>
          </a:p>
        </p:txBody>
      </p:sp>
      <p:grpSp>
        <p:nvGrpSpPr>
          <p:cNvPr id="16" name="Group 15"/>
          <p:cNvGrpSpPr/>
          <p:nvPr/>
        </p:nvGrpSpPr>
        <p:grpSpPr>
          <a:xfrm>
            <a:off x="5933565" y="2840672"/>
            <a:ext cx="2364004" cy="1447159"/>
            <a:chOff x="4958360" y="2362629"/>
            <a:chExt cx="2364339" cy="1447365"/>
          </a:xfrm>
          <a:noFill/>
        </p:grpSpPr>
        <p:sp>
          <p:nvSpPr>
            <p:cNvPr id="17" name="Rectangle 16"/>
            <p:cNvSpPr/>
            <p:nvPr/>
          </p:nvSpPr>
          <p:spPr>
            <a:xfrm>
              <a:off x="4958360" y="2362629"/>
              <a:ext cx="2364339" cy="1447365"/>
            </a:xfrm>
            <a:prstGeom prst="rect">
              <a:avLst/>
            </a:prstGeom>
            <a:grp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prstClr val="white"/>
                </a:solidFill>
              </a:endParaRPr>
            </a:p>
          </p:txBody>
        </p:sp>
        <p:pic>
          <p:nvPicPr>
            <p:cNvPr id="18" name="Picture 17"/>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133821" y="3153831"/>
              <a:ext cx="572299" cy="467481"/>
            </a:xfrm>
            <a:prstGeom prst="rect">
              <a:avLst/>
            </a:prstGeom>
            <a:grpFill/>
            <a:ln>
              <a:solidFill>
                <a:schemeClr val="tx1"/>
              </a:solidFill>
            </a:ln>
          </p:spPr>
        </p:pic>
        <p:pic>
          <p:nvPicPr>
            <p:cNvPr id="19" name="Picture 18"/>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574938" y="2548855"/>
              <a:ext cx="572299" cy="467481"/>
            </a:xfrm>
            <a:prstGeom prst="rect">
              <a:avLst/>
            </a:prstGeom>
            <a:grpFill/>
            <a:ln>
              <a:solidFill>
                <a:schemeClr val="tx1"/>
              </a:solidFill>
            </a:ln>
          </p:spPr>
        </p:pic>
        <p:pic>
          <p:nvPicPr>
            <p:cNvPr id="20" name="Picture 1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854380" y="2548855"/>
              <a:ext cx="572299" cy="467481"/>
            </a:xfrm>
            <a:prstGeom prst="rect">
              <a:avLst/>
            </a:prstGeom>
            <a:grpFill/>
            <a:ln>
              <a:solidFill>
                <a:schemeClr val="tx1"/>
              </a:solidFill>
            </a:ln>
          </p:spPr>
        </p:pic>
        <p:pic>
          <p:nvPicPr>
            <p:cNvPr id="21" name="Picture 20"/>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133822" y="2548856"/>
              <a:ext cx="572299" cy="467481"/>
            </a:xfrm>
            <a:prstGeom prst="rect">
              <a:avLst/>
            </a:prstGeom>
            <a:grpFill/>
            <a:ln>
              <a:solidFill>
                <a:schemeClr val="tx1"/>
              </a:solidFill>
            </a:ln>
          </p:spPr>
        </p:pic>
        <p:pic>
          <p:nvPicPr>
            <p:cNvPr id="22" name="Picture 21"/>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854378" y="3151811"/>
              <a:ext cx="572299" cy="467481"/>
            </a:xfrm>
            <a:prstGeom prst="rect">
              <a:avLst/>
            </a:prstGeom>
            <a:grpFill/>
            <a:ln>
              <a:solidFill>
                <a:schemeClr val="tx1"/>
              </a:solidFill>
            </a:ln>
          </p:spPr>
        </p:pic>
        <p:pic>
          <p:nvPicPr>
            <p:cNvPr id="23" name="Picture 22"/>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574938" y="3151811"/>
              <a:ext cx="572299" cy="467481"/>
            </a:xfrm>
            <a:prstGeom prst="rect">
              <a:avLst/>
            </a:prstGeom>
            <a:grpFill/>
            <a:ln>
              <a:solidFill>
                <a:schemeClr val="tx1"/>
              </a:solidFill>
            </a:ln>
          </p:spPr>
        </p:pic>
      </p:grpSp>
      <p:pic>
        <p:nvPicPr>
          <p:cNvPr id="24" name="Picture 23"/>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614753" y="2475176"/>
            <a:ext cx="632515" cy="530633"/>
          </a:xfrm>
          <a:prstGeom prst="rect">
            <a:avLst/>
          </a:prstGeom>
        </p:spPr>
      </p:pic>
      <p:cxnSp>
        <p:nvCxnSpPr>
          <p:cNvPr id="25" name="Elbow Connector 24"/>
          <p:cNvCxnSpPr>
            <a:stCxn id="11" idx="1"/>
            <a:endCxn id="30" idx="1"/>
          </p:cNvCxnSpPr>
          <p:nvPr/>
        </p:nvCxnSpPr>
        <p:spPr>
          <a:xfrm rot="10800000">
            <a:off x="4707370" y="3779813"/>
            <a:ext cx="2204019" cy="1741121"/>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709" y="5995882"/>
            <a:ext cx="2046351" cy="398139"/>
            <a:chOff x="1938324" y="1043723"/>
            <a:chExt cx="2046642" cy="398196"/>
          </a:xfrm>
        </p:grpSpPr>
        <p:pic>
          <p:nvPicPr>
            <p:cNvPr id="27" name="Picture 2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74846"/>
            </a:xfrm>
            <a:prstGeom prst="rect">
              <a:avLst/>
            </a:prstGeom>
            <a:noFill/>
          </p:spPr>
          <p:txBody>
            <a:bodyPr wrap="square" rtlCol="0">
              <a:spAutoFit/>
            </a:bodyPr>
            <a:lstStyle/>
            <a:p>
              <a:pPr algn="ctr" defTabSz="896386"/>
              <a:r>
                <a:rPr lang="en-US" kern="0" dirty="0">
                  <a:solidFill>
                    <a:prstClr val="white"/>
                  </a:solidFill>
                </a:rPr>
                <a:t>API Endpoint</a:t>
              </a:r>
            </a:p>
          </p:txBody>
        </p:sp>
      </p:grpSp>
      <p:grpSp>
        <p:nvGrpSpPr>
          <p:cNvPr id="29" name="Group 28"/>
          <p:cNvGrpSpPr/>
          <p:nvPr/>
        </p:nvGrpSpPr>
        <p:grpSpPr>
          <a:xfrm>
            <a:off x="2328506" y="3381675"/>
            <a:ext cx="2642554" cy="671927"/>
            <a:chOff x="1344823" y="3365171"/>
            <a:chExt cx="2642929" cy="672023"/>
          </a:xfrm>
        </p:grpSpPr>
        <p:pic>
          <p:nvPicPr>
            <p:cNvPr id="30" name="Picture 2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74846"/>
            </a:xfrm>
            <a:prstGeom prst="rect">
              <a:avLst/>
            </a:prstGeom>
            <a:noFill/>
          </p:spPr>
          <p:txBody>
            <a:bodyPr wrap="square" rtlCol="0">
              <a:spAutoFit/>
            </a:bodyPr>
            <a:lstStyle/>
            <a:p>
              <a:pPr algn="ctr" defTabSz="896386"/>
              <a:r>
                <a:rPr lang="en-US" kern="0" dirty="0">
                  <a:solidFill>
                    <a:prstClr val="white"/>
                  </a:solidFill>
                </a:rPr>
                <a:t>Frontend (IIS ARR)</a:t>
              </a:r>
            </a:p>
          </p:txBody>
        </p:sp>
      </p:grpSp>
      <p:grpSp>
        <p:nvGrpSpPr>
          <p:cNvPr id="32" name="Group 31"/>
          <p:cNvGrpSpPr/>
          <p:nvPr/>
        </p:nvGrpSpPr>
        <p:grpSpPr>
          <a:xfrm>
            <a:off x="2525635" y="1690246"/>
            <a:ext cx="2445426" cy="398139"/>
            <a:chOff x="1539194" y="2185356"/>
            <a:chExt cx="2445773" cy="398196"/>
          </a:xfrm>
        </p:grpSpPr>
        <p:pic>
          <p:nvPicPr>
            <p:cNvPr id="33" name="Picture 3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2141" y="2120725"/>
              <a:ext cx="398196" cy="527457"/>
            </a:xfrm>
            <a:prstGeom prst="rect">
              <a:avLst/>
            </a:prstGeom>
          </p:spPr>
        </p:pic>
        <p:sp>
          <p:nvSpPr>
            <p:cNvPr id="34" name="TextBox 33"/>
            <p:cNvSpPr txBox="1"/>
            <p:nvPr/>
          </p:nvSpPr>
          <p:spPr>
            <a:xfrm>
              <a:off x="1539194" y="2192789"/>
              <a:ext cx="1935146" cy="374846"/>
            </a:xfrm>
            <a:prstGeom prst="rect">
              <a:avLst/>
            </a:prstGeom>
            <a:noFill/>
          </p:spPr>
          <p:txBody>
            <a:bodyPr wrap="none" rtlCol="0">
              <a:spAutoFit/>
            </a:bodyPr>
            <a:lstStyle/>
            <a:p>
              <a:pPr algn="ctr" defTabSz="896386"/>
              <a:r>
                <a:rPr lang="en-US" kern="0" dirty="0">
                  <a:solidFill>
                    <a:prstClr val="white"/>
                  </a:solidFill>
                </a:rPr>
                <a:t>Publish Endpoint</a:t>
              </a:r>
            </a:p>
          </p:txBody>
        </p:sp>
      </p:grpSp>
      <p:grpSp>
        <p:nvGrpSpPr>
          <p:cNvPr id="36" name="Group 35"/>
          <p:cNvGrpSpPr/>
          <p:nvPr/>
        </p:nvGrpSpPr>
        <p:grpSpPr>
          <a:xfrm>
            <a:off x="7549913" y="1621417"/>
            <a:ext cx="3485698" cy="527904"/>
            <a:chOff x="7355047" y="1762195"/>
            <a:chExt cx="3486193" cy="527979"/>
          </a:xfrm>
        </p:grpSpPr>
        <p:grpSp>
          <p:nvGrpSpPr>
            <p:cNvPr id="38" name="Group 37"/>
            <p:cNvGrpSpPr/>
            <p:nvPr/>
          </p:nvGrpSpPr>
          <p:grpSpPr>
            <a:xfrm>
              <a:off x="8722228" y="1762195"/>
              <a:ext cx="2119012" cy="527979"/>
              <a:chOff x="8519842" y="5165196"/>
              <a:chExt cx="2119012" cy="527979"/>
            </a:xfrm>
          </p:grpSpPr>
          <p:pic>
            <p:nvPicPr>
              <p:cNvPr id="41" name="Picture 40"/>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519842" y="5165196"/>
                <a:ext cx="605264" cy="527979"/>
              </a:xfrm>
              <a:prstGeom prst="rect">
                <a:avLst/>
              </a:prstGeom>
            </p:spPr>
          </p:pic>
          <p:sp>
            <p:nvSpPr>
              <p:cNvPr id="42" name="TextBox 41"/>
              <p:cNvSpPr txBox="1"/>
              <p:nvPr/>
            </p:nvSpPr>
            <p:spPr>
              <a:xfrm>
                <a:off x="9125106" y="5246227"/>
                <a:ext cx="1513748" cy="374846"/>
              </a:xfrm>
              <a:prstGeom prst="rect">
                <a:avLst/>
              </a:prstGeom>
              <a:noFill/>
            </p:spPr>
            <p:txBody>
              <a:bodyPr wrap="none" rtlCol="0">
                <a:spAutoFit/>
              </a:bodyPr>
              <a:lstStyle/>
              <a:p>
                <a:pPr defTabSz="896386"/>
                <a:r>
                  <a:rPr lang="en-US" kern="0" dirty="0">
                    <a:solidFill>
                      <a:prstClr val="white"/>
                    </a:solidFill>
                  </a:rPr>
                  <a:t>Blob Storage</a:t>
                </a:r>
              </a:p>
            </p:txBody>
          </p:sp>
        </p:grpSp>
        <p:pic>
          <p:nvPicPr>
            <p:cNvPr id="39" name="Picture 38"/>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218856" y="1252117"/>
            <a:ext cx="1226618" cy="369332"/>
          </a:xfrm>
          <a:prstGeom prst="rect">
            <a:avLst/>
          </a:prstGeom>
          <a:noFill/>
        </p:spPr>
        <p:txBody>
          <a:bodyPr wrap="none" rtlCol="0">
            <a:spAutoFit/>
          </a:bodyPr>
          <a:lstStyle/>
          <a:p>
            <a:pPr defTabSz="896386"/>
            <a:r>
              <a:rPr lang="en-US" kern="0" dirty="0">
                <a:solidFill>
                  <a:prstClr val="white"/>
                </a:solidFill>
              </a:rPr>
              <a:t>File Server</a:t>
            </a:r>
          </a:p>
        </p:txBody>
      </p:sp>
      <p:cxnSp>
        <p:nvCxnSpPr>
          <p:cNvPr id="43" name="Straight Arrow Connector 42"/>
          <p:cNvCxnSpPr>
            <a:stCxn id="54" idx="3"/>
            <a:endCxn id="39" idx="1"/>
          </p:cNvCxnSpPr>
          <p:nvPr/>
        </p:nvCxnSpPr>
        <p:spPr>
          <a:xfrm>
            <a:off x="6203775" y="1885368"/>
            <a:ext cx="1346138" cy="1"/>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854" y="2120468"/>
            <a:ext cx="717916" cy="722493"/>
          </a:xfrm>
          <a:prstGeom prst="bentConnector3">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6025" y="4653328"/>
            <a:ext cx="2768" cy="605362"/>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131" y="3249757"/>
            <a:ext cx="820797" cy="1082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5301" y="2136292"/>
            <a:ext cx="1801214" cy="614417"/>
            <a:chOff x="144154" y="2312570"/>
            <a:chExt cx="1801469" cy="614504"/>
          </a:xfrm>
        </p:grpSpPr>
        <p:pic>
          <p:nvPicPr>
            <p:cNvPr id="48" name="Picture 47"/>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6510" y="2775685"/>
            <a:ext cx="5543" cy="55352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flipV="1">
            <a:off x="1652002" y="3580742"/>
            <a:ext cx="2791676" cy="313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4480" y="4287832"/>
            <a:ext cx="2363089" cy="365496"/>
          </a:xfrm>
          <a:prstGeom prst="rect">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kern="0" dirty="0">
                <a:solidFill>
                  <a:prstClr val="white"/>
                </a:solidFill>
              </a:rPr>
              <a:t>Metering</a:t>
            </a:r>
          </a:p>
        </p:txBody>
      </p:sp>
      <p:pic>
        <p:nvPicPr>
          <p:cNvPr id="54" name="Picture 53"/>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627484" y="1647979"/>
            <a:ext cx="576291" cy="474776"/>
          </a:xfrm>
          <a:prstGeom prst="rect">
            <a:avLst/>
          </a:prstGeom>
        </p:spPr>
      </p:pic>
      <p:sp>
        <p:nvSpPr>
          <p:cNvPr id="55" name="TextBox 54"/>
          <p:cNvSpPr txBox="1"/>
          <p:nvPr/>
        </p:nvSpPr>
        <p:spPr>
          <a:xfrm>
            <a:off x="5199027" y="918393"/>
            <a:ext cx="1460449" cy="657265"/>
          </a:xfrm>
          <a:prstGeom prst="rect">
            <a:avLst/>
          </a:prstGeom>
          <a:noFill/>
        </p:spPr>
        <p:txBody>
          <a:bodyPr wrap="none" rtlCol="0">
            <a:spAutoFit/>
          </a:bodyPr>
          <a:lstStyle/>
          <a:p>
            <a:pPr defTabSz="896386"/>
            <a:r>
              <a:rPr lang="en-US" kern="0" dirty="0">
                <a:solidFill>
                  <a:prstClr val="white"/>
                </a:solidFill>
              </a:rPr>
              <a:t>Deployment</a:t>
            </a:r>
          </a:p>
          <a:p>
            <a:pPr algn="ctr" defTabSz="896386"/>
            <a:r>
              <a:rPr lang="en-US" kern="0" dirty="0">
                <a:solidFill>
                  <a:prstClr val="white"/>
                </a:solidFill>
              </a:rPr>
              <a:t>Server(s)</a:t>
            </a:r>
          </a:p>
        </p:txBody>
      </p:sp>
      <p:cxnSp>
        <p:nvCxnSpPr>
          <p:cNvPr id="56" name="Straight Arrow Connector 55"/>
          <p:cNvCxnSpPr>
            <a:stCxn id="33" idx="2"/>
            <a:endCxn id="54" idx="1"/>
          </p:cNvCxnSpPr>
          <p:nvPr/>
        </p:nvCxnSpPr>
        <p:spPr>
          <a:xfrm flipV="1">
            <a:off x="4971062" y="1885367"/>
            <a:ext cx="656422" cy="394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582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App Service</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292876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406630" y="1363478"/>
            <a:ext cx="5535038" cy="1486726"/>
          </a:xfrm>
          <a:prstGeom prst="roundRect">
            <a:avLst/>
          </a:prstGeom>
          <a:solidFill>
            <a:schemeClr val="bg1">
              <a:lumMod val="50000"/>
              <a:alpha val="1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4406630" y="4344786"/>
            <a:ext cx="5535038" cy="1486726"/>
          </a:xfrm>
          <a:prstGeom prst="roundRect">
            <a:avLst/>
          </a:prstGeom>
          <a:solidFill>
            <a:schemeClr val="bg1">
              <a:lumMod val="50000"/>
              <a:alpha val="1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High Availability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196" y="1618617"/>
            <a:ext cx="914400" cy="9144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777" y="2955572"/>
            <a:ext cx="914400" cy="9144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196" y="4630949"/>
            <a:ext cx="91440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95" y="1618617"/>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95" y="4630949"/>
            <a:ext cx="914400" cy="914400"/>
          </a:xfrm>
          <a:prstGeom prst="rect">
            <a:avLst/>
          </a:prstGeom>
        </p:spPr>
      </p:pic>
      <p:sp>
        <p:nvSpPr>
          <p:cNvPr id="14" name="TextBox 13"/>
          <p:cNvSpPr txBox="1"/>
          <p:nvPr/>
        </p:nvSpPr>
        <p:spPr>
          <a:xfrm>
            <a:off x="4406630" y="949453"/>
            <a:ext cx="553503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East US</a:t>
            </a:r>
          </a:p>
        </p:txBody>
      </p:sp>
      <p:sp>
        <p:nvSpPr>
          <p:cNvPr id="15" name="TextBox 14"/>
          <p:cNvSpPr txBox="1"/>
          <p:nvPr/>
        </p:nvSpPr>
        <p:spPr>
          <a:xfrm>
            <a:off x="4406630" y="3958392"/>
            <a:ext cx="553503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West US</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050" y="2955572"/>
            <a:ext cx="914400" cy="914400"/>
          </a:xfrm>
          <a:prstGeom prst="rect">
            <a:avLst/>
          </a:prstGeom>
        </p:spPr>
      </p:pic>
      <p:cxnSp>
        <p:nvCxnSpPr>
          <p:cNvPr id="20" name="Straight Arrow Connector 19"/>
          <p:cNvCxnSpPr>
            <a:stCxn id="2" idx="3"/>
            <a:endCxn id="7" idx="1"/>
          </p:cNvCxnSpPr>
          <p:nvPr/>
        </p:nvCxnSpPr>
        <p:spPr>
          <a:xfrm>
            <a:off x="6036596" y="2075817"/>
            <a:ext cx="2285999"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8" idx="1"/>
          </p:cNvCxnSpPr>
          <p:nvPr/>
        </p:nvCxnSpPr>
        <p:spPr>
          <a:xfrm>
            <a:off x="6036596" y="5088149"/>
            <a:ext cx="2285999"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 idx="0"/>
            <a:endCxn id="2" idx="1"/>
          </p:cNvCxnSpPr>
          <p:nvPr/>
        </p:nvCxnSpPr>
        <p:spPr>
          <a:xfrm rot="5400000" flipH="1" flipV="1">
            <a:off x="3577709" y="1411086"/>
            <a:ext cx="879755" cy="2209219"/>
          </a:xfrm>
          <a:prstGeom prst="bentConnector2">
            <a:avLst/>
          </a:prstGeom>
          <a:ln w="190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3" idx="2"/>
            <a:endCxn id="6" idx="1"/>
          </p:cNvCxnSpPr>
          <p:nvPr/>
        </p:nvCxnSpPr>
        <p:spPr>
          <a:xfrm rot="16200000" flipH="1">
            <a:off x="3408498" y="3374450"/>
            <a:ext cx="1218177" cy="2209219"/>
          </a:xfrm>
          <a:prstGeom prst="bentConnector2">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3"/>
            <a:endCxn id="3" idx="1"/>
          </p:cNvCxnSpPr>
          <p:nvPr/>
        </p:nvCxnSpPr>
        <p:spPr>
          <a:xfrm>
            <a:off x="2000450" y="3412772"/>
            <a:ext cx="45532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7" idx="3"/>
            <a:endCxn id="8" idx="3"/>
          </p:cNvCxnSpPr>
          <p:nvPr/>
        </p:nvCxnSpPr>
        <p:spPr>
          <a:xfrm>
            <a:off x="9236995" y="2075817"/>
            <a:ext cx="12700" cy="3012332"/>
          </a:xfrm>
          <a:prstGeom prst="bentConnector3">
            <a:avLst>
              <a:gd name="adj1" fmla="val 1800000"/>
            </a:avLst>
          </a:prstGeom>
          <a:ln w="19050">
            <a:solidFill>
              <a:schemeClr val="accent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21156" y="3150848"/>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Priority</a:t>
            </a:r>
          </a:p>
        </p:txBody>
      </p:sp>
      <p:sp>
        <p:nvSpPr>
          <p:cNvPr id="35" name="TextBox 34"/>
          <p:cNvSpPr txBox="1"/>
          <p:nvPr/>
        </p:nvSpPr>
        <p:spPr>
          <a:xfrm>
            <a:off x="1780161" y="2174944"/>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1</a:t>
            </a:r>
          </a:p>
        </p:txBody>
      </p:sp>
      <p:sp>
        <p:nvSpPr>
          <p:cNvPr id="36" name="TextBox 35"/>
          <p:cNvSpPr txBox="1"/>
          <p:nvPr/>
        </p:nvSpPr>
        <p:spPr>
          <a:xfrm>
            <a:off x="1780161" y="4214372"/>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2</a:t>
            </a:r>
          </a:p>
        </p:txBody>
      </p:sp>
      <p:sp>
        <p:nvSpPr>
          <p:cNvPr id="38" name="&quot;No&quot; Symbol 37"/>
          <p:cNvSpPr/>
          <p:nvPr/>
        </p:nvSpPr>
        <p:spPr bwMode="auto">
          <a:xfrm>
            <a:off x="6132717" y="998748"/>
            <a:ext cx="2177178" cy="2217641"/>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3445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34" grpId="0"/>
      <p:bldP spid="35" grpId="0"/>
      <p:bldP spid="36"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991325" y="381432"/>
            <a:ext cx="9447460" cy="4876108"/>
          </a:xfrm>
          <a:prstGeom prst="rect">
            <a:avLst/>
          </a:prstGeom>
        </p:spPr>
      </p:pic>
      <p:sp>
        <p:nvSpPr>
          <p:cNvPr id="9" name="Rectangle 8"/>
          <p:cNvSpPr/>
          <p:nvPr/>
        </p:nvSpPr>
        <p:spPr bwMode="auto">
          <a:xfrm>
            <a:off x="8534055" y="1295703"/>
            <a:ext cx="3270341" cy="1828541"/>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a:lnSpc>
                <a:spcPct val="90000"/>
              </a:lnSpc>
            </a:pPr>
            <a:r>
              <a:rPr lang="en-US" sz="2800" dirty="0">
                <a:gradFill>
                  <a:gsLst>
                    <a:gs pos="0">
                      <a:srgbClr val="FFFFFF"/>
                    </a:gs>
                    <a:gs pos="100000">
                      <a:srgbClr val="FFFFFF"/>
                    </a:gs>
                  </a:gsLst>
                  <a:lin ang="5400000" scaled="0"/>
                </a:gradFill>
                <a:ea typeface="Segoe UI" pitchFamily="34" charset="0"/>
                <a:cs typeface="Segoe UI" pitchFamily="34" charset="0"/>
              </a:rPr>
              <a:t>Free</a:t>
            </a:r>
          </a:p>
          <a:p>
            <a:pPr defTabSz="932293">
              <a:lnSpc>
                <a:spcPct val="90000"/>
              </a:lnSpc>
            </a:pP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293">
              <a:lnSpc>
                <a:spcPct val="90000"/>
              </a:lnSpc>
            </a:pPr>
            <a:r>
              <a:rPr lang="en-US" sz="2800"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6" name="Rectangle 5"/>
          <p:cNvSpPr/>
          <p:nvPr/>
        </p:nvSpPr>
        <p:spPr>
          <a:xfrm>
            <a:off x="0" y="6235393"/>
            <a:ext cx="12192000" cy="400110"/>
          </a:xfrm>
          <a:prstGeom prst="rect">
            <a:avLst/>
          </a:prstGeom>
        </p:spPr>
        <p:txBody>
          <a:bodyPr wrap="square">
            <a:spAutoFit/>
          </a:bodyPr>
          <a:lstStyle/>
          <a:p>
            <a:pPr algn="ctr"/>
            <a:r>
              <a:rPr lang="en-US" sz="2000" dirty="0">
                <a:solidFill>
                  <a:schemeClr val="bg1"/>
                </a:solidFill>
              </a:rPr>
              <a:t>https://tryappservice.azure.com</a:t>
            </a:r>
          </a:p>
        </p:txBody>
      </p:sp>
    </p:spTree>
    <p:extLst>
      <p:ext uri="{BB962C8B-B14F-4D97-AF65-F5344CB8AC3E}">
        <p14:creationId xmlns:p14="http://schemas.microsoft.com/office/powerpoint/2010/main" val="30781497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Virtual Machines</a:t>
            </a:r>
          </a:p>
        </p:txBody>
      </p:sp>
    </p:spTree>
    <p:extLst>
      <p:ext uri="{BB962C8B-B14F-4D97-AF65-F5344CB8AC3E}">
        <p14:creationId xmlns:p14="http://schemas.microsoft.com/office/powerpoint/2010/main" val="3548211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8321"/>
          </a:xfrm>
        </p:spPr>
        <p:txBody>
          <a:bodyPr/>
          <a:lstStyle/>
          <a:p>
            <a:r>
              <a:rPr lang="en-US" dirty="0"/>
              <a:t>Deploy your server workload in minutes</a:t>
            </a:r>
          </a:p>
          <a:p>
            <a:r>
              <a:rPr lang="en-US" dirty="0"/>
              <a:t>Secure, compliant solutions</a:t>
            </a:r>
          </a:p>
          <a:p>
            <a:pPr lvl="1"/>
            <a:r>
              <a:rPr lang="en-US" dirty="0"/>
              <a:t>Azure Disk Encryption</a:t>
            </a:r>
          </a:p>
          <a:p>
            <a:pPr lvl="1"/>
            <a:endParaRPr lang="en-US" dirty="0"/>
          </a:p>
          <a:p>
            <a:pPr lvl="1"/>
            <a:endParaRPr lang="en-US" dirty="0"/>
          </a:p>
          <a:p>
            <a:pPr lvl="1"/>
            <a:endParaRPr lang="en-US" dirty="0"/>
          </a:p>
          <a:p>
            <a:pPr lvl="1"/>
            <a:endParaRPr lang="en-US" dirty="0"/>
          </a:p>
          <a:p>
            <a:r>
              <a:rPr lang="en-US" dirty="0"/>
              <a:t>Hybrid Connections</a:t>
            </a:r>
          </a:p>
          <a:p>
            <a:r>
              <a:rPr lang="en-US" dirty="0"/>
              <a:t>Premium Storage</a:t>
            </a:r>
          </a:p>
          <a:p>
            <a:pPr lvl="1"/>
            <a:r>
              <a:rPr lang="en-US" dirty="0"/>
              <a:t>Up to 80,000 IOPs</a:t>
            </a:r>
          </a:p>
        </p:txBody>
      </p:sp>
      <p:sp>
        <p:nvSpPr>
          <p:cNvPr id="3" name="Title 2"/>
          <p:cNvSpPr>
            <a:spLocks noGrp="1"/>
          </p:cNvSpPr>
          <p:nvPr>
            <p:ph type="title"/>
          </p:nvPr>
        </p:nvSpPr>
        <p:spPr/>
        <p:txBody>
          <a:bodyPr/>
          <a:lstStyle/>
          <a:p>
            <a:r>
              <a:rPr lang="en-US" dirty="0"/>
              <a:t>Windows and Linux virtual machines</a:t>
            </a:r>
          </a:p>
        </p:txBody>
      </p:sp>
      <p:pic>
        <p:nvPicPr>
          <p:cNvPr id="5122" name="Picture 2" descr="https://acom.azurecomcdn.net/80C57D/cdn/cvt-dee5203e92c637638c98863009f2a8bfae3f3dfe570bd1eaae36db0abf24b663/images/page/services/virtual-machines/secur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40" y="2978834"/>
            <a:ext cx="266700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06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and Open Technologies</a:t>
            </a:r>
          </a:p>
        </p:txBody>
      </p:sp>
      <p:sp>
        <p:nvSpPr>
          <p:cNvPr id="4" name="Rectangle 3"/>
          <p:cNvSpPr/>
          <p:nvPr/>
        </p:nvSpPr>
        <p:spPr bwMode="auto">
          <a:xfrm>
            <a:off x="268927" y="1407459"/>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Endorsed Distributions</a:t>
            </a:r>
          </a:p>
        </p:txBody>
      </p:sp>
      <p:sp>
        <p:nvSpPr>
          <p:cNvPr id="5" name="Rectangle 4"/>
          <p:cNvSpPr/>
          <p:nvPr/>
        </p:nvSpPr>
        <p:spPr bwMode="auto">
          <a:xfrm>
            <a:off x="268925" y="2162081"/>
            <a:ext cx="4231355"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Community and DIY Images</a:t>
            </a:r>
          </a:p>
        </p:txBody>
      </p:sp>
      <p:sp>
        <p:nvSpPr>
          <p:cNvPr id="6" name="Rectangle 5"/>
          <p:cNvSpPr/>
          <p:nvPr/>
        </p:nvSpPr>
        <p:spPr bwMode="auto">
          <a:xfrm>
            <a:off x="268925" y="2916703"/>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Integration</a:t>
            </a:r>
          </a:p>
        </p:txBody>
      </p:sp>
      <p:sp>
        <p:nvSpPr>
          <p:cNvPr id="7" name="Rectangle 6"/>
          <p:cNvSpPr/>
          <p:nvPr/>
        </p:nvSpPr>
        <p:spPr bwMode="auto">
          <a:xfrm>
            <a:off x="268925" y="3665711"/>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Favorite Languages</a:t>
            </a:r>
          </a:p>
        </p:txBody>
      </p:sp>
      <p:sp>
        <p:nvSpPr>
          <p:cNvPr id="8" name="Rectangle 7"/>
          <p:cNvSpPr/>
          <p:nvPr/>
        </p:nvSpPr>
        <p:spPr bwMode="auto">
          <a:xfrm>
            <a:off x="268925" y="4414719"/>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 Ready</a:t>
            </a:r>
          </a:p>
        </p:txBody>
      </p:sp>
      <p:sp>
        <p:nvSpPr>
          <p:cNvPr id="9" name="Rectangle 8"/>
          <p:cNvSpPr/>
          <p:nvPr/>
        </p:nvSpPr>
        <p:spPr bwMode="auto">
          <a:xfrm>
            <a:off x="268925" y="5163727"/>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Enterprise Workloads</a:t>
            </a:r>
          </a:p>
        </p:txBody>
      </p:sp>
      <p:sp>
        <p:nvSpPr>
          <p:cNvPr id="10" name="Rectangle 9"/>
          <p:cNvSpPr/>
          <p:nvPr/>
        </p:nvSpPr>
        <p:spPr bwMode="auto">
          <a:xfrm>
            <a:off x="268925" y="5912735"/>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Full Java Support</a:t>
            </a:r>
          </a:p>
        </p:txBody>
      </p:sp>
      <p:pic>
        <p:nvPicPr>
          <p:cNvPr id="2050" name="Picture 2" descr="https://acom.azurecomcdn.net/80C57D/cdn/cvt-c388bb219de65c73e15eb2038160bbd5b3d41a1886ca64cdb897caab8895b5bf/images/page/services/virtual-machines/linux-and-open/01-endorsed.png"/>
          <p:cNvPicPr>
            <a:picLocks noChangeAspect="1" noChangeArrowheads="1"/>
          </p:cNvPicPr>
          <p:nvPr/>
        </p:nvPicPr>
        <p:blipFill rotWithShape="1">
          <a:blip r:embed="rId2">
            <a:extLst>
              <a:ext uri="{28A0092B-C50C-407E-A947-70E740481C1C}">
                <a14:useLocalDpi xmlns:a14="http://schemas.microsoft.com/office/drawing/2010/main" val="0"/>
              </a:ext>
            </a:extLst>
          </a:blip>
          <a:srcRect b="56950"/>
          <a:stretch/>
        </p:blipFill>
        <p:spPr bwMode="auto">
          <a:xfrm>
            <a:off x="4637928" y="1482188"/>
            <a:ext cx="2714625" cy="5617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acom.azurecomcdn.net/80C57D/cdn/cvt-c388bb219de65c73e15eb2038160bbd5b3d41a1886ca64cdb897caab8895b5bf/images/page/services/virtual-machines/linux-and-open/01-endorsed.png"/>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44362"/>
          <a:stretch/>
        </p:blipFill>
        <p:spPr bwMode="auto">
          <a:xfrm>
            <a:off x="7821907" y="1436838"/>
            <a:ext cx="1510352" cy="652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com.azurecomcdn.net/80C57D/cdn/cvt-a6cf3da10cb2c3204e0ac4dcfd815f56b948c47cabb8dce981ba0804da81645f/images/page/services/virtual-machines/linux-and-open/02-community.png"/>
          <p:cNvPicPr>
            <a:picLocks noChangeAspect="1" noChangeArrowheads="1"/>
          </p:cNvPicPr>
          <p:nvPr/>
        </p:nvPicPr>
        <p:blipFill rotWithShape="1">
          <a:blip r:embed="rId3">
            <a:extLst>
              <a:ext uri="{28A0092B-C50C-407E-A947-70E740481C1C}">
                <a14:useLocalDpi xmlns:a14="http://schemas.microsoft.com/office/drawing/2010/main" val="0"/>
              </a:ext>
            </a:extLst>
          </a:blip>
          <a:srcRect b="47053"/>
          <a:stretch/>
        </p:blipFill>
        <p:spPr bwMode="auto">
          <a:xfrm>
            <a:off x="4738375" y="2162081"/>
            <a:ext cx="2714625" cy="832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acom.azurecomcdn.net/80C57D/cdn/cvt-a6cf3da10cb2c3204e0ac4dcfd815f56b948c47cabb8dce981ba0804da81645f/images/page/services/virtual-machines/linux-and-open/02-community.png"/>
          <p:cNvPicPr>
            <a:picLocks noChangeAspect="1" noChangeArrowheads="1"/>
          </p:cNvPicPr>
          <p:nvPr/>
        </p:nvPicPr>
        <p:blipFill rotWithShape="1">
          <a:blip r:embed="rId3">
            <a:extLst>
              <a:ext uri="{28A0092B-C50C-407E-A947-70E740481C1C}">
                <a14:useLocalDpi xmlns:a14="http://schemas.microsoft.com/office/drawing/2010/main" val="0"/>
              </a:ext>
            </a:extLst>
          </a:blip>
          <a:srcRect t="66604" r="47016"/>
          <a:stretch/>
        </p:blipFill>
        <p:spPr bwMode="auto">
          <a:xfrm>
            <a:off x="7352553" y="2217901"/>
            <a:ext cx="1438308" cy="5248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com.azurecomcdn.net/80C57D/cdn/cvt-13931daf889d85906bcb7c4266066a402a1af5bd153fa79851accc9712639c99/images/page/services/virtual-machines/linux-and-open/03-docker.png"/>
          <p:cNvPicPr>
            <a:picLocks noChangeAspect="1" noChangeArrowheads="1"/>
          </p:cNvPicPr>
          <p:nvPr/>
        </p:nvPicPr>
        <p:blipFill rotWithShape="1">
          <a:blip r:embed="rId4">
            <a:extLst>
              <a:ext uri="{28A0092B-C50C-407E-A947-70E740481C1C}">
                <a14:useLocalDpi xmlns:a14="http://schemas.microsoft.com/office/drawing/2010/main" val="0"/>
              </a:ext>
            </a:extLst>
          </a:blip>
          <a:srcRect r="44213"/>
          <a:stretch/>
        </p:blipFill>
        <p:spPr bwMode="auto">
          <a:xfrm>
            <a:off x="4738375" y="2830282"/>
            <a:ext cx="1129554" cy="9235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acom.azurecomcdn.net/80C57D/cdn/cvt-a89b126c8dd8f2566a29cdc0b175e8a75f3641ec394d022b6f8bcd34a945d0c1/images/page/services/virtual-machines/linux-and-open/04-language.png"/>
          <p:cNvPicPr>
            <a:picLocks noChangeAspect="1" noChangeArrowheads="1"/>
          </p:cNvPicPr>
          <p:nvPr/>
        </p:nvPicPr>
        <p:blipFill rotWithShape="1">
          <a:blip r:embed="rId5">
            <a:extLst>
              <a:ext uri="{28A0092B-C50C-407E-A947-70E740481C1C}">
                <a14:useLocalDpi xmlns:a14="http://schemas.microsoft.com/office/drawing/2010/main" val="0"/>
              </a:ext>
            </a:extLst>
          </a:blip>
          <a:srcRect b="52424"/>
          <a:stretch/>
        </p:blipFill>
        <p:spPr bwMode="auto">
          <a:xfrm>
            <a:off x="4738375" y="3764247"/>
            <a:ext cx="2714625" cy="6797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acom.azurecomcdn.net/80C57D/cdn/cvt-a89b126c8dd8f2566a29cdc0b175e8a75f3641ec394d022b6f8bcd34a945d0c1/images/page/services/virtual-machines/linux-and-open/04-language.png"/>
          <p:cNvPicPr>
            <a:picLocks noChangeAspect="1" noChangeArrowheads="1"/>
          </p:cNvPicPr>
          <p:nvPr/>
        </p:nvPicPr>
        <p:blipFill rotWithShape="1">
          <a:blip r:embed="rId5">
            <a:extLst>
              <a:ext uri="{28A0092B-C50C-407E-A947-70E740481C1C}">
                <a14:useLocalDpi xmlns:a14="http://schemas.microsoft.com/office/drawing/2010/main" val="0"/>
              </a:ext>
            </a:extLst>
          </a:blip>
          <a:srcRect t="55047"/>
          <a:stretch/>
        </p:blipFill>
        <p:spPr bwMode="auto">
          <a:xfrm>
            <a:off x="7219770" y="3715109"/>
            <a:ext cx="2714625" cy="642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com.azurecomcdn.net/80C57D/cdn/cvt-19b2bb0fe685957d21dcb0be6f3fd278a79015675e92c1c57198427d5236a667/images/page/services/virtual-machines/linux-and-open/05-devo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8375" y="4357368"/>
            <a:ext cx="27146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acom.azurecomcdn.net/80C57D/cdn/cvt-9da3d98e3ec9eeb260f83504fc0d4b4d0b3f3fd88490d7ac2afe62d174b5fe9b/images/page/services/virtual-machines/linux-and-open/06-enterprise.png"/>
          <p:cNvPicPr>
            <a:picLocks noChangeAspect="1" noChangeArrowheads="1"/>
          </p:cNvPicPr>
          <p:nvPr/>
        </p:nvPicPr>
        <p:blipFill rotWithShape="1">
          <a:blip r:embed="rId7">
            <a:extLst>
              <a:ext uri="{28A0092B-C50C-407E-A947-70E740481C1C}">
                <a14:useLocalDpi xmlns:a14="http://schemas.microsoft.com/office/drawing/2010/main" val="0"/>
              </a:ext>
            </a:extLst>
          </a:blip>
          <a:srcRect b="46297"/>
          <a:stretch/>
        </p:blipFill>
        <p:spPr bwMode="auto">
          <a:xfrm>
            <a:off x="4716491" y="5348315"/>
            <a:ext cx="2714625" cy="40921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acom.azurecomcdn.net/80C57D/cdn/cvt-9da3d98e3ec9eeb260f83504fc0d4b4d0b3f3fd88490d7ac2afe62d174b5fe9b/images/page/services/virtual-machines/linux-and-open/06-enterprise.png"/>
          <p:cNvPicPr>
            <a:picLocks noChangeAspect="1" noChangeArrowheads="1"/>
          </p:cNvPicPr>
          <p:nvPr/>
        </p:nvPicPr>
        <p:blipFill rotWithShape="1">
          <a:blip r:embed="rId7">
            <a:extLst>
              <a:ext uri="{28A0092B-C50C-407E-A947-70E740481C1C}">
                <a14:useLocalDpi xmlns:a14="http://schemas.microsoft.com/office/drawing/2010/main" val="0"/>
              </a:ext>
            </a:extLst>
          </a:blip>
          <a:srcRect t="62215"/>
          <a:stretch/>
        </p:blipFill>
        <p:spPr bwMode="auto">
          <a:xfrm>
            <a:off x="7558741" y="5408963"/>
            <a:ext cx="2714625" cy="28792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acom.azurecomcdn.net/80C57D/cdn/cvt-1ae6975837b87d019fdbdf49b28c78e460ae27e9bcddeeb9e4c038f98bf776dd/images/page/services/virtual-machines/linux-and-open/07-jav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928" y="5764020"/>
            <a:ext cx="740896" cy="74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190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851614"/>
          </a:xfrm>
        </p:spPr>
        <p:txBody>
          <a:bodyPr/>
          <a:lstStyle/>
          <a:p>
            <a:r>
              <a:rPr lang="en-US" dirty="0"/>
              <a:t>Leverages the PaaS Cloud Service model</a:t>
            </a:r>
          </a:p>
          <a:p>
            <a:pPr lvl="1"/>
            <a:r>
              <a:rPr lang="en-US" dirty="0"/>
              <a:t>Implicit Cloud Service (e.g. contoso.cloudapp.net)</a:t>
            </a:r>
          </a:p>
          <a:p>
            <a:pPr lvl="1"/>
            <a:r>
              <a:rPr lang="en-US" dirty="0"/>
              <a:t>Load balancer, public IP, DIP are automatically enabled</a:t>
            </a:r>
          </a:p>
          <a:p>
            <a:r>
              <a:rPr lang="en-US" dirty="0"/>
              <a:t>Limited network control</a:t>
            </a:r>
          </a:p>
          <a:p>
            <a:r>
              <a:rPr lang="en-US" dirty="0"/>
              <a:t>2 Fault Domains</a:t>
            </a:r>
          </a:p>
        </p:txBody>
      </p:sp>
      <p:sp>
        <p:nvSpPr>
          <p:cNvPr id="3" name="Title 2"/>
          <p:cNvSpPr>
            <a:spLocks noGrp="1"/>
          </p:cNvSpPr>
          <p:nvPr>
            <p:ph type="title"/>
          </p:nvPr>
        </p:nvSpPr>
        <p:spPr/>
        <p:txBody>
          <a:bodyPr/>
          <a:lstStyle/>
          <a:p>
            <a:r>
              <a:rPr lang="en-US" dirty="0"/>
              <a:t>Resource Manager (ARM) vs. </a:t>
            </a:r>
            <a:r>
              <a:rPr lang="en-US" dirty="0">
                <a:solidFill>
                  <a:srgbClr val="0078D7"/>
                </a:solidFill>
              </a:rPr>
              <a:t>Classic (ASM)</a:t>
            </a:r>
          </a:p>
        </p:txBody>
      </p:sp>
      <p:pic>
        <p:nvPicPr>
          <p:cNvPr id="4098" name="Picture 2" descr="https://acom.azurecomcdn.net/80C57D/cdn/mediahandler/docarticles/dpsmedia-prod/azure.microsoft.com/en-us/documentation/articles/resource-manager-deployment-model/20160324062110/arm_arc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549" y="3030071"/>
            <a:ext cx="4953451" cy="37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89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108193"/>
          </a:xfrm>
        </p:spPr>
        <p:txBody>
          <a:bodyPr/>
          <a:lstStyle/>
          <a:p>
            <a:r>
              <a:rPr lang="en-US" dirty="0"/>
              <a:t>Explicit, fine-grained control</a:t>
            </a:r>
          </a:p>
          <a:p>
            <a:pPr lvl="1"/>
            <a:r>
              <a:rPr lang="en-US" dirty="0"/>
              <a:t>IP, NIC, storage accounts, LB, DNS, VNET, etc.</a:t>
            </a:r>
          </a:p>
          <a:p>
            <a:r>
              <a:rPr lang="en-US" dirty="0"/>
              <a:t>3 Fault Domains</a:t>
            </a:r>
          </a:p>
          <a:p>
            <a:r>
              <a:rPr lang="en-US" dirty="0"/>
              <a:t>Shareable Template File</a:t>
            </a:r>
          </a:p>
          <a:p>
            <a:r>
              <a:rPr lang="en-US" dirty="0"/>
              <a:t>Tags</a:t>
            </a:r>
          </a:p>
          <a:p>
            <a:r>
              <a:rPr lang="en-US" dirty="0"/>
              <a:t>RBAC</a:t>
            </a:r>
          </a:p>
          <a:p>
            <a:endParaRPr lang="en-US" dirty="0"/>
          </a:p>
          <a:p>
            <a:r>
              <a:rPr lang="en-US" dirty="0"/>
              <a:t>Future innovations here</a:t>
            </a:r>
          </a:p>
        </p:txBody>
      </p:sp>
      <p:sp>
        <p:nvSpPr>
          <p:cNvPr id="3" name="Title 2"/>
          <p:cNvSpPr>
            <a:spLocks noGrp="1"/>
          </p:cNvSpPr>
          <p:nvPr>
            <p:ph type="title"/>
          </p:nvPr>
        </p:nvSpPr>
        <p:spPr/>
        <p:txBody>
          <a:bodyPr/>
          <a:lstStyle/>
          <a:p>
            <a:r>
              <a:rPr lang="en-US" dirty="0">
                <a:solidFill>
                  <a:srgbClr val="0078D7"/>
                </a:solidFill>
              </a:rPr>
              <a:t>Resource Manager (ARM) </a:t>
            </a:r>
            <a:r>
              <a:rPr lang="en-US" dirty="0"/>
              <a:t>vs. Classic (ASM)</a:t>
            </a:r>
          </a:p>
        </p:txBody>
      </p:sp>
      <p:pic>
        <p:nvPicPr>
          <p:cNvPr id="3074" name="Picture 2" descr="https://acom.azurecomcdn.net/80C57D/cdn/mediahandler/docarticles/dpsmedia-prod/azure.microsoft.com/en-us/documentation/articles/resource-manager-deployment-model/2016032406211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890" y="2940424"/>
            <a:ext cx="6201146" cy="380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366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061899"/>
          </a:xfrm>
        </p:spPr>
        <p:txBody>
          <a:bodyPr/>
          <a:lstStyle/>
          <a:p>
            <a:r>
              <a:rPr lang="en-US" dirty="0"/>
              <a:t>Cloud Solution Architect, Microsoft</a:t>
            </a:r>
          </a:p>
          <a:p>
            <a:endParaRPr lang="en-US" sz="2000" dirty="0"/>
          </a:p>
          <a:p>
            <a:r>
              <a:rPr lang="en-US" dirty="0"/>
              <a:t>michael.collier@microsoft.com</a:t>
            </a:r>
          </a:p>
          <a:p>
            <a:r>
              <a:rPr lang="en-US" dirty="0"/>
              <a:t>michaelscollier@gmail.com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http://aka.ms/csablog </a:t>
            </a:r>
          </a:p>
        </p:txBody>
      </p:sp>
      <p:sp>
        <p:nvSpPr>
          <p:cNvPr id="2" name="TextBox 1"/>
          <p:cNvSpPr txBox="1"/>
          <p:nvPr/>
        </p:nvSpPr>
        <p:spPr>
          <a:xfrm rot="19406000">
            <a:off x="4458586" y="3717231"/>
            <a:ext cx="8730907"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rgbClr val="FF0000"/>
                </a:solidFill>
              </a:rPr>
              <a:t>https://github.com/mcollier/GlobalAzure2016</a:t>
            </a:r>
          </a:p>
        </p:txBody>
      </p:sp>
    </p:spTree>
    <p:extLst>
      <p:ext uri="{BB962C8B-B14F-4D97-AF65-F5344CB8AC3E}">
        <p14:creationId xmlns:p14="http://schemas.microsoft.com/office/powerpoint/2010/main" val="3829667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Virtual Machines</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870897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Title 1"/>
          <p:cNvSpPr txBox="1">
            <a:spLocks/>
          </p:cNvSpPr>
          <p:nvPr/>
        </p:nvSpPr>
        <p:spPr>
          <a:xfrm>
            <a:off x="269239" y="2979522"/>
            <a:ext cx="11653523"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3600" dirty="0"/>
              <a:t>The good and the bad</a:t>
            </a:r>
          </a:p>
        </p:txBody>
      </p:sp>
    </p:spTree>
    <p:extLst>
      <p:ext uri="{BB962C8B-B14F-4D97-AF65-F5344CB8AC3E}">
        <p14:creationId xmlns:p14="http://schemas.microsoft.com/office/powerpoint/2010/main" val="40577399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506700"/>
          </a:xfrm>
        </p:spPr>
        <p:txBody>
          <a:bodyPr/>
          <a:lstStyle/>
          <a:p>
            <a:r>
              <a:rPr lang="en-US" dirty="0"/>
              <a:t>“The Cloud” changes everything</a:t>
            </a:r>
          </a:p>
          <a:p>
            <a:pPr lvl="1"/>
            <a:r>
              <a:rPr lang="en-US" dirty="0"/>
              <a:t>Development and release management processes</a:t>
            </a:r>
          </a:p>
          <a:p>
            <a:pPr lvl="1"/>
            <a:r>
              <a:rPr lang="en-US" dirty="0"/>
              <a:t>DevOps is the norm</a:t>
            </a:r>
          </a:p>
          <a:p>
            <a:pPr lvl="1"/>
            <a:r>
              <a:rPr lang="en-US" dirty="0"/>
              <a:t>Cost model</a:t>
            </a:r>
          </a:p>
          <a:p>
            <a:pPr lvl="2"/>
            <a:r>
              <a:rPr lang="en-US" dirty="0"/>
              <a:t>who pays for it?</a:t>
            </a:r>
          </a:p>
          <a:p>
            <a:pPr lvl="2"/>
            <a:r>
              <a:rPr lang="en-US" dirty="0"/>
              <a:t>overprovisioning?</a:t>
            </a:r>
          </a:p>
          <a:p>
            <a:pPr lvl="2"/>
            <a:r>
              <a:rPr lang="en-US" dirty="0"/>
              <a:t>Code / application efficiency</a:t>
            </a:r>
          </a:p>
          <a:p>
            <a:pPr lvl="2"/>
            <a:endParaRPr lang="en-US" dirty="0"/>
          </a:p>
          <a:p>
            <a:r>
              <a:rPr lang="en-US" dirty="0"/>
              <a:t>Democratization of IT</a:t>
            </a:r>
          </a:p>
          <a:p>
            <a:pPr lvl="1"/>
            <a:r>
              <a:rPr lang="en-US" dirty="0"/>
              <a:t>Anybody with a credit card can do it!</a:t>
            </a:r>
          </a:p>
          <a:p>
            <a:pPr lvl="1"/>
            <a:r>
              <a:rPr lang="en-US" dirty="0"/>
              <a:t>IT will either embrace “the cloud”</a:t>
            </a:r>
          </a:p>
          <a:p>
            <a:pPr marL="336145" lvl="1" indent="0">
              <a:buNone/>
            </a:pPr>
            <a:r>
              <a:rPr lang="en-US" dirty="0"/>
              <a:t>   or get bypassed</a:t>
            </a:r>
          </a:p>
          <a:p>
            <a:pPr lvl="1"/>
            <a:endParaRPr lang="en-US" dirty="0"/>
          </a:p>
        </p:txBody>
      </p:sp>
      <p:sp>
        <p:nvSpPr>
          <p:cNvPr id="3" name="Title 2"/>
          <p:cNvSpPr>
            <a:spLocks noGrp="1"/>
          </p:cNvSpPr>
          <p:nvPr>
            <p:ph type="title"/>
          </p:nvPr>
        </p:nvSpPr>
        <p:spPr/>
        <p:txBody>
          <a:bodyPr/>
          <a:lstStyle/>
          <a:p>
            <a:r>
              <a:rPr lang="en-US" dirty="0"/>
              <a:t>Disruptive Force . . . For Good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98" y="2328332"/>
            <a:ext cx="5727701" cy="3818467"/>
          </a:xfrm>
          <a:prstGeom prst="rect">
            <a:avLst/>
          </a:prstGeom>
        </p:spPr>
      </p:pic>
      <p:sp>
        <p:nvSpPr>
          <p:cNvPr id="6" name="TextBox 5"/>
          <p:cNvSpPr txBox="1"/>
          <p:nvPr/>
        </p:nvSpPr>
        <p:spPr>
          <a:xfrm>
            <a:off x="9685867" y="6424035"/>
            <a:ext cx="250613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Image Credit: </a:t>
            </a:r>
            <a:r>
              <a:rPr lang="en-US" sz="1000" dirty="0">
                <a:gradFill>
                  <a:gsLst>
                    <a:gs pos="2917">
                      <a:schemeClr val="tx1"/>
                    </a:gs>
                    <a:gs pos="30000">
                      <a:schemeClr val="tx1"/>
                    </a:gs>
                  </a:gsLst>
                  <a:lin ang="5400000" scaled="0"/>
                </a:gradFill>
                <a:hlinkClick r:id="rId3"/>
              </a:rPr>
              <a:t>http://mrg.bz/dcnEGJ</a:t>
            </a:r>
            <a:endParaRPr lang="en-US"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7028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5603897" cy="5132302"/>
          </a:xfrm>
        </p:spPr>
        <p:txBody>
          <a:bodyPr/>
          <a:lstStyle/>
          <a:p>
            <a:r>
              <a:rPr lang="en-US" dirty="0"/>
              <a:t>SLAs – insurance policy</a:t>
            </a:r>
          </a:p>
          <a:p>
            <a:r>
              <a:rPr lang="en-US" dirty="0"/>
              <a:t>More you use – greater the risk</a:t>
            </a:r>
          </a:p>
          <a:p>
            <a:endParaRPr lang="en-US" dirty="0"/>
          </a:p>
          <a:p>
            <a:r>
              <a:rPr lang="en-US" dirty="0"/>
              <a:t>Be prepared!</a:t>
            </a:r>
          </a:p>
          <a:p>
            <a:endParaRPr lang="en-US" dirty="0"/>
          </a:p>
          <a:p>
            <a:r>
              <a:rPr lang="en-US" dirty="0"/>
              <a:t>What’s the customer’s experience?</a:t>
            </a:r>
          </a:p>
        </p:txBody>
      </p:sp>
      <p:sp>
        <p:nvSpPr>
          <p:cNvPr id="3" name="Title 2"/>
          <p:cNvSpPr>
            <a:spLocks noGrp="1"/>
          </p:cNvSpPr>
          <p:nvPr>
            <p:ph type="title"/>
          </p:nvPr>
        </p:nvSpPr>
        <p:spPr/>
        <p:txBody>
          <a:bodyPr/>
          <a:lstStyle/>
          <a:p>
            <a:r>
              <a:rPr lang="en-US" dirty="0"/>
              <a:t>It WILL Fail</a:t>
            </a:r>
          </a:p>
        </p:txBody>
      </p:sp>
      <p:pic>
        <p:nvPicPr>
          <p:cNvPr id="4" name="Picture 3"/>
          <p:cNvPicPr>
            <a:picLocks noChangeAspect="1"/>
          </p:cNvPicPr>
          <p:nvPr/>
        </p:nvPicPr>
        <p:blipFill>
          <a:blip r:embed="rId2"/>
          <a:stretch>
            <a:fillRect/>
          </a:stretch>
        </p:blipFill>
        <p:spPr>
          <a:xfrm>
            <a:off x="5877770" y="1483841"/>
            <a:ext cx="6047310" cy="4542974"/>
          </a:xfrm>
          <a:prstGeom prst="rect">
            <a:avLst/>
          </a:prstGeom>
        </p:spPr>
      </p:pic>
    </p:spTree>
    <p:extLst>
      <p:ext uri="{BB962C8B-B14F-4D97-AF65-F5344CB8AC3E}">
        <p14:creationId xmlns:p14="http://schemas.microsoft.com/office/powerpoint/2010/main" val="3817435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11821"/>
          </a:xfrm>
        </p:spPr>
        <p:txBody>
          <a:bodyPr/>
          <a:lstStyle/>
          <a:p>
            <a:r>
              <a:rPr lang="en-US" dirty="0"/>
              <a:t>Always available is the expectation</a:t>
            </a:r>
          </a:p>
          <a:p>
            <a:r>
              <a:rPr lang="en-US" dirty="0"/>
              <a:t>Continuous deployment is the norm</a:t>
            </a:r>
          </a:p>
          <a:p>
            <a:endParaRPr lang="en-US" dirty="0"/>
          </a:p>
          <a:p>
            <a:r>
              <a:rPr lang="en-US" dirty="0"/>
              <a:t>How do you handle app upgrades?</a:t>
            </a:r>
          </a:p>
          <a:p>
            <a:pPr lvl="1"/>
            <a:r>
              <a:rPr lang="en-US" dirty="0"/>
              <a:t>App Services - staging slots</a:t>
            </a:r>
          </a:p>
          <a:p>
            <a:pPr lvl="1"/>
            <a:r>
              <a:rPr lang="en-US" dirty="0"/>
              <a:t>Traffic Manager</a:t>
            </a:r>
          </a:p>
          <a:p>
            <a:pPr lvl="1"/>
            <a:r>
              <a:rPr lang="en-US" dirty="0"/>
              <a:t>API Management</a:t>
            </a:r>
          </a:p>
          <a:p>
            <a:pPr lvl="1"/>
            <a:r>
              <a:rPr lang="en-US" dirty="0"/>
              <a:t>Rolling upgrades (Cloud Services &amp; Service Fabric)</a:t>
            </a:r>
          </a:p>
        </p:txBody>
      </p:sp>
      <p:sp>
        <p:nvSpPr>
          <p:cNvPr id="3" name="Title 2"/>
          <p:cNvSpPr>
            <a:spLocks noGrp="1"/>
          </p:cNvSpPr>
          <p:nvPr>
            <p:ph type="title"/>
          </p:nvPr>
        </p:nvSpPr>
        <p:spPr/>
        <p:txBody>
          <a:bodyPr/>
          <a:lstStyle/>
          <a:p>
            <a:r>
              <a:rPr lang="en-US" dirty="0"/>
              <a:t>Rethink Software Lifecycle</a:t>
            </a:r>
          </a:p>
        </p:txBody>
      </p:sp>
    </p:spTree>
    <p:extLst>
      <p:ext uri="{BB962C8B-B14F-4D97-AF65-F5344CB8AC3E}">
        <p14:creationId xmlns:p14="http://schemas.microsoft.com/office/powerpoint/2010/main" val="14419852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06572"/>
          </a:xfrm>
        </p:spPr>
        <p:txBody>
          <a:bodyPr/>
          <a:lstStyle/>
          <a:p>
            <a:r>
              <a:rPr lang="en-US" dirty="0"/>
              <a:t>Humans terrible at repetitive tasks</a:t>
            </a:r>
          </a:p>
          <a:p>
            <a:endParaRPr lang="en-US" dirty="0"/>
          </a:p>
          <a:p>
            <a:r>
              <a:rPr lang="en-US" dirty="0"/>
              <a:t>Deploy to multiple geographies</a:t>
            </a:r>
          </a:p>
          <a:p>
            <a:pPr lvl="1"/>
            <a:r>
              <a:rPr lang="en-US" dirty="0"/>
              <a:t>Change only configuration</a:t>
            </a:r>
          </a:p>
          <a:p>
            <a:pPr lvl="1"/>
            <a:endParaRPr lang="en-US" dirty="0"/>
          </a:p>
          <a:p>
            <a:r>
              <a:rPr lang="en-US" dirty="0"/>
              <a:t>Options</a:t>
            </a:r>
          </a:p>
          <a:p>
            <a:pPr lvl="1"/>
            <a:r>
              <a:rPr lang="en-US" dirty="0"/>
              <a:t>REST API (ASM or ARM)</a:t>
            </a:r>
          </a:p>
          <a:p>
            <a:pPr lvl="1"/>
            <a:r>
              <a:rPr lang="en-US" dirty="0"/>
              <a:t>Azure Management Library</a:t>
            </a:r>
          </a:p>
          <a:p>
            <a:pPr lvl="1"/>
            <a:r>
              <a:rPr lang="en-US" dirty="0"/>
              <a:t>PowerShell</a:t>
            </a:r>
          </a:p>
          <a:p>
            <a:pPr lvl="1"/>
            <a:r>
              <a:rPr lang="en-US" dirty="0"/>
              <a:t>Azure CLI</a:t>
            </a:r>
          </a:p>
          <a:p>
            <a:pPr lvl="1"/>
            <a:r>
              <a:rPr lang="en-US" dirty="0"/>
              <a:t>Azure Automation</a:t>
            </a:r>
          </a:p>
        </p:txBody>
      </p:sp>
      <p:sp>
        <p:nvSpPr>
          <p:cNvPr id="3" name="Title 2"/>
          <p:cNvSpPr>
            <a:spLocks noGrp="1"/>
          </p:cNvSpPr>
          <p:nvPr>
            <p:ph type="title"/>
          </p:nvPr>
        </p:nvSpPr>
        <p:spPr/>
        <p:txBody>
          <a:bodyPr/>
          <a:lstStyle/>
          <a:p>
            <a:r>
              <a:rPr lang="en-US" dirty="0"/>
              <a:t>Automation, Automation, Automation</a:t>
            </a:r>
          </a:p>
        </p:txBody>
      </p:sp>
      <p:pic>
        <p:nvPicPr>
          <p:cNvPr id="2050" name="Picture 2" descr="http://www.opscode.com/blog/wp-content/uploads/2012/02/automate-all-the-th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760" y="3408992"/>
            <a:ext cx="4153002" cy="3113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26199" y="6522721"/>
            <a:ext cx="6146800" cy="440890"/>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Image Credit: </a:t>
            </a:r>
            <a:r>
              <a:rPr lang="en-US" sz="1000" dirty="0">
                <a:gradFill>
                  <a:gsLst>
                    <a:gs pos="2917">
                      <a:schemeClr val="tx1"/>
                    </a:gs>
                    <a:gs pos="30000">
                      <a:schemeClr val="tx1"/>
                    </a:gs>
                  </a:gsLst>
                  <a:lin ang="5400000" scaled="0"/>
                </a:gradFill>
                <a:hlinkClick r:id="rId3"/>
              </a:rPr>
              <a:t>https://www.chef.io/blog/wp-content/uploads/2012/02/automate-all-the-things.png</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8969699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639236"/>
          </a:xfrm>
        </p:spPr>
        <p:txBody>
          <a:bodyPr/>
          <a:lstStyle/>
          <a:p>
            <a:r>
              <a:rPr lang="en-US" dirty="0"/>
              <a:t>How do you “see” at scale?</a:t>
            </a:r>
          </a:p>
          <a:p>
            <a:pPr lvl="1"/>
            <a:r>
              <a:rPr lang="en-US" dirty="0"/>
              <a:t>Platform services – there is no box to RDP into!</a:t>
            </a:r>
          </a:p>
          <a:p>
            <a:endParaRPr lang="en-US" dirty="0"/>
          </a:p>
          <a:p>
            <a:r>
              <a:rPr lang="en-US" dirty="0"/>
              <a:t>Diagnose failures</a:t>
            </a:r>
          </a:p>
          <a:p>
            <a:pPr lvl="1"/>
            <a:r>
              <a:rPr lang="en-US" dirty="0"/>
              <a:t>Your fault?</a:t>
            </a:r>
          </a:p>
          <a:p>
            <a:pPr lvl="1"/>
            <a:r>
              <a:rPr lang="en-US" dirty="0"/>
              <a:t>Azure’s fault?</a:t>
            </a:r>
          </a:p>
          <a:p>
            <a:pPr lvl="1"/>
            <a:endParaRPr lang="en-US" dirty="0"/>
          </a:p>
          <a:p>
            <a:r>
              <a:rPr lang="en-US" dirty="0"/>
              <a:t>Distributed services with own SLAs</a:t>
            </a:r>
          </a:p>
          <a:p>
            <a:endParaRPr lang="en-US" dirty="0"/>
          </a:p>
          <a:p>
            <a:r>
              <a:rPr lang="en-US" dirty="0"/>
              <a:t>Many, many options – Just Do It!</a:t>
            </a:r>
          </a:p>
        </p:txBody>
      </p:sp>
      <p:sp>
        <p:nvSpPr>
          <p:cNvPr id="3" name="Title 2"/>
          <p:cNvSpPr>
            <a:spLocks noGrp="1"/>
          </p:cNvSpPr>
          <p:nvPr>
            <p:ph type="title"/>
          </p:nvPr>
        </p:nvSpPr>
        <p:spPr/>
        <p:txBody>
          <a:bodyPr/>
          <a:lstStyle/>
          <a:p>
            <a:r>
              <a:rPr lang="en-US" dirty="0"/>
              <a:t>Instrumentation &amp; Telemetry – MUST HAVE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8587" y="4137025"/>
            <a:ext cx="3095625" cy="2495550"/>
          </a:xfrm>
          <a:prstGeom prst="rect">
            <a:avLst/>
          </a:prstGeom>
        </p:spPr>
      </p:pic>
      <p:sp>
        <p:nvSpPr>
          <p:cNvPr id="6" name="TextBox 5"/>
          <p:cNvSpPr txBox="1"/>
          <p:nvPr/>
        </p:nvSpPr>
        <p:spPr>
          <a:xfrm>
            <a:off x="8255001" y="6502400"/>
            <a:ext cx="418253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hlinkClick r:id="rId3"/>
              </a:rPr>
              <a:t>https://www.chriswatterston.com/blog/my-there-no-cloud-sticker</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272761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2016</a:t>
            </a:r>
          </a:p>
        </p:txBody>
      </p:sp>
      <p:sp>
        <p:nvSpPr>
          <p:cNvPr id="3" name="Title 1"/>
          <p:cNvSpPr txBox="1">
            <a:spLocks/>
          </p:cNvSpPr>
          <p:nvPr/>
        </p:nvSpPr>
        <p:spPr>
          <a:xfrm>
            <a:off x="269238" y="3008097"/>
            <a:ext cx="11653523" cy="101566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6000" dirty="0"/>
              <a:t>Azure Announcements</a:t>
            </a:r>
          </a:p>
        </p:txBody>
      </p:sp>
    </p:spTree>
    <p:extLst>
      <p:ext uri="{BB962C8B-B14F-4D97-AF65-F5344CB8AC3E}">
        <p14:creationId xmlns:p14="http://schemas.microsoft.com/office/powerpoint/2010/main" val="3160912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39" y="1189177"/>
            <a:ext cx="11653523" cy="3973973"/>
          </a:xfrm>
        </p:spPr>
        <p:txBody>
          <a:bodyPr/>
          <a:lstStyle/>
          <a:p>
            <a:r>
              <a:rPr lang="en-US" dirty="0"/>
              <a:t>IoT Starter Kits</a:t>
            </a:r>
          </a:p>
          <a:p>
            <a:pPr lvl="1"/>
            <a:r>
              <a:rPr lang="en-US" dirty="0"/>
              <a:t>5 Azure Certified for IoT kits</a:t>
            </a:r>
          </a:p>
          <a:p>
            <a:pPr lvl="1"/>
            <a:r>
              <a:rPr lang="en-US" dirty="0"/>
              <a:t>$50 - $160 per kit</a:t>
            </a:r>
          </a:p>
          <a:p>
            <a:r>
              <a:rPr lang="en-US" dirty="0"/>
              <a:t>IoT Hub Device Management</a:t>
            </a:r>
          </a:p>
          <a:p>
            <a:pPr lvl="1"/>
            <a:r>
              <a:rPr lang="en-US" dirty="0"/>
              <a:t>Enroll, view status &amp; health, organize, control access and update software/firmware</a:t>
            </a:r>
          </a:p>
          <a:p>
            <a:r>
              <a:rPr lang="en-US" dirty="0"/>
              <a:t>IoT Gateway SDK (preview)</a:t>
            </a:r>
          </a:p>
          <a:p>
            <a:pPr lvl="1"/>
            <a:r>
              <a:rPr lang="en-US" dirty="0"/>
              <a:t>Source code for development of gateway application</a:t>
            </a:r>
          </a:p>
        </p:txBody>
      </p:sp>
      <p:sp>
        <p:nvSpPr>
          <p:cNvPr id="7" name="Title 6"/>
          <p:cNvSpPr>
            <a:spLocks noGrp="1"/>
          </p:cNvSpPr>
          <p:nvPr>
            <p:ph type="title"/>
          </p:nvPr>
        </p:nvSpPr>
        <p:spPr/>
        <p:txBody>
          <a:bodyPr/>
          <a:lstStyle/>
          <a:p>
            <a:r>
              <a:rPr lang="en-US" dirty="0"/>
              <a:t>Internet of Things</a:t>
            </a:r>
          </a:p>
        </p:txBody>
      </p:sp>
    </p:spTree>
    <p:extLst>
      <p:ext uri="{BB962C8B-B14F-4D97-AF65-F5344CB8AC3E}">
        <p14:creationId xmlns:p14="http://schemas.microsoft.com/office/powerpoint/2010/main" val="34130697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01516"/>
          </a:xfrm>
        </p:spPr>
        <p:txBody>
          <a:bodyPr/>
          <a:lstStyle/>
          <a:p>
            <a:r>
              <a:rPr lang="en-US" dirty="0"/>
              <a:t>Azure Service Fabric</a:t>
            </a:r>
          </a:p>
          <a:p>
            <a:pPr lvl="1"/>
            <a:r>
              <a:rPr lang="en-US" dirty="0"/>
              <a:t>Powers Azure SQL Database, DocumentDB, Intune, Cortana, Skype for Business, and more</a:t>
            </a:r>
          </a:p>
          <a:p>
            <a:pPr lvl="1"/>
            <a:r>
              <a:rPr lang="en-US" dirty="0"/>
              <a:t>Lifecycle mgmt., stateless &amp; </a:t>
            </a:r>
            <a:r>
              <a:rPr lang="en-US" dirty="0" err="1"/>
              <a:t>stateful</a:t>
            </a:r>
            <a:r>
              <a:rPr lang="en-US" dirty="0"/>
              <a:t> services, high availability</a:t>
            </a:r>
          </a:p>
          <a:p>
            <a:pPr lvl="1"/>
            <a:r>
              <a:rPr lang="en-US" dirty="0"/>
              <a:t>Reliable Services and Reliable Actors</a:t>
            </a:r>
          </a:p>
          <a:p>
            <a:pPr lvl="1"/>
            <a:r>
              <a:rPr lang="en-US" dirty="0"/>
              <a:t>Preview for Windows Server – your datacenter or other clouds</a:t>
            </a:r>
          </a:p>
          <a:p>
            <a:pPr lvl="1"/>
            <a:r>
              <a:rPr lang="en-US" dirty="0"/>
              <a:t>Linux support coming soon</a:t>
            </a:r>
          </a:p>
          <a:p>
            <a:r>
              <a:rPr lang="en-US" dirty="0"/>
              <a:t>Azure Functions</a:t>
            </a:r>
          </a:p>
          <a:p>
            <a:pPr lvl="1"/>
            <a:r>
              <a:rPr lang="en-US" dirty="0" err="1"/>
              <a:t>Serverless</a:t>
            </a:r>
            <a:r>
              <a:rPr lang="en-US" dirty="0"/>
              <a:t>, on-demand compute for event-driven applications</a:t>
            </a:r>
          </a:p>
          <a:p>
            <a:pPr lvl="1"/>
            <a:r>
              <a:rPr lang="en-US" dirty="0"/>
              <a:t>Code triggered by an event</a:t>
            </a:r>
          </a:p>
          <a:p>
            <a:pPr lvl="1"/>
            <a:r>
              <a:rPr lang="en-US" dirty="0"/>
              <a:t>PHP, C#, Java, Node.js, Python</a:t>
            </a:r>
          </a:p>
          <a:p>
            <a:pPr lvl="1"/>
            <a:r>
              <a:rPr lang="en-US" dirty="0"/>
              <a:t>App Service Plan or Dynamic Service Plan</a:t>
            </a:r>
          </a:p>
        </p:txBody>
      </p:sp>
      <p:sp>
        <p:nvSpPr>
          <p:cNvPr id="3" name="Title 2"/>
          <p:cNvSpPr>
            <a:spLocks noGrp="1"/>
          </p:cNvSpPr>
          <p:nvPr>
            <p:ph type="title"/>
          </p:nvPr>
        </p:nvSpPr>
        <p:spPr/>
        <p:txBody>
          <a:bodyPr/>
          <a:lstStyle/>
          <a:p>
            <a:r>
              <a:rPr lang="en-US" dirty="0" err="1"/>
              <a:t>Microservices</a:t>
            </a:r>
            <a:endParaRPr lang="en-US" dirty="0"/>
          </a:p>
        </p:txBody>
      </p:sp>
    </p:spTree>
    <p:extLst>
      <p:ext uri="{BB962C8B-B14F-4D97-AF65-F5344CB8AC3E}">
        <p14:creationId xmlns:p14="http://schemas.microsoft.com/office/powerpoint/2010/main" val="1405205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http://aka.ms/fundamentalsofazure</a:t>
            </a:r>
          </a:p>
        </p:txBody>
      </p:sp>
      <p:pic>
        <p:nvPicPr>
          <p:cNvPr id="5" name="Picture 4"/>
          <p:cNvPicPr>
            <a:picLocks noChangeAspect="1"/>
          </p:cNvPicPr>
          <p:nvPr/>
        </p:nvPicPr>
        <p:blipFill>
          <a:blip r:embed="rId2"/>
          <a:stretch>
            <a:fillRect/>
          </a:stretch>
        </p:blipFill>
        <p:spPr>
          <a:xfrm>
            <a:off x="3566637" y="976501"/>
            <a:ext cx="4751655" cy="5816527"/>
          </a:xfrm>
          <a:prstGeom prst="rect">
            <a:avLst/>
          </a:prstGeom>
        </p:spPr>
      </p:pic>
    </p:spTree>
    <p:extLst>
      <p:ext uri="{BB962C8B-B14F-4D97-AF65-F5344CB8AC3E}">
        <p14:creationId xmlns:p14="http://schemas.microsoft.com/office/powerpoint/2010/main" val="15405094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84407"/>
          </a:xfrm>
        </p:spPr>
        <p:txBody>
          <a:bodyPr/>
          <a:lstStyle/>
          <a:p>
            <a:r>
              <a:rPr lang="en-US" dirty="0"/>
              <a:t>Cortana Intelligence Suite</a:t>
            </a:r>
          </a:p>
          <a:p>
            <a:pPr lvl="1"/>
            <a:r>
              <a:rPr lang="en-US" dirty="0"/>
              <a:t>Bot Framework</a:t>
            </a:r>
          </a:p>
          <a:p>
            <a:pPr lvl="1"/>
            <a:r>
              <a:rPr lang="en-US" dirty="0"/>
              <a:t>Cognitive Services</a:t>
            </a:r>
          </a:p>
          <a:p>
            <a:r>
              <a:rPr lang="en-US" dirty="0"/>
              <a:t>Power BI Embedded</a:t>
            </a:r>
          </a:p>
          <a:p>
            <a:pPr lvl="1"/>
            <a:r>
              <a:rPr lang="en-US" dirty="0"/>
              <a:t>Build interactive reports and visualizations into apps (native experience)</a:t>
            </a:r>
          </a:p>
          <a:p>
            <a:pPr lvl="1"/>
            <a:r>
              <a:rPr lang="en-US" dirty="0"/>
              <a:t>Leverage Power BI visuals</a:t>
            </a:r>
          </a:p>
        </p:txBody>
      </p:sp>
      <p:sp>
        <p:nvSpPr>
          <p:cNvPr id="3" name="Title 2"/>
          <p:cNvSpPr>
            <a:spLocks noGrp="1"/>
          </p:cNvSpPr>
          <p:nvPr>
            <p:ph type="title"/>
          </p:nvPr>
        </p:nvSpPr>
        <p:spPr/>
        <p:txBody>
          <a:bodyPr/>
          <a:lstStyle/>
          <a:p>
            <a:r>
              <a:rPr lang="en-US" dirty="0"/>
              <a:t>Data and Intelligence</a:t>
            </a:r>
          </a:p>
        </p:txBody>
      </p:sp>
    </p:spTree>
    <p:extLst>
      <p:ext uri="{BB962C8B-B14F-4D97-AF65-F5344CB8AC3E}">
        <p14:creationId xmlns:p14="http://schemas.microsoft.com/office/powerpoint/2010/main" val="22554944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838248"/>
          </a:xfrm>
        </p:spPr>
        <p:txBody>
          <a:bodyPr/>
          <a:lstStyle/>
          <a:p>
            <a:r>
              <a:rPr lang="en-US" sz="2800" dirty="0"/>
              <a:t>Visual Studio “15” preview</a:t>
            </a:r>
          </a:p>
          <a:p>
            <a:r>
              <a:rPr lang="en-US" sz="2800" dirty="0"/>
              <a:t>Performance Diagnostics with Service Profiler (preview)</a:t>
            </a:r>
          </a:p>
          <a:p>
            <a:r>
              <a:rPr lang="en-US" sz="2800" dirty="0"/>
              <a:t>Diagnostic Improvements for visualizing data with Application Maps</a:t>
            </a:r>
          </a:p>
          <a:p>
            <a:r>
              <a:rPr lang="en-US" sz="2800" dirty="0"/>
              <a:t>Event Hub for Azure Diagnostics</a:t>
            </a:r>
          </a:p>
          <a:p>
            <a:r>
              <a:rPr lang="en-US" sz="2800" dirty="0" err="1"/>
              <a:t>KeyVault</a:t>
            </a:r>
            <a:r>
              <a:rPr lang="en-US" sz="2800" dirty="0"/>
              <a:t> support for ARM templates</a:t>
            </a:r>
          </a:p>
          <a:p>
            <a:r>
              <a:rPr lang="en-US" sz="2800" dirty="0"/>
              <a:t>Secondary App Service Creation</a:t>
            </a:r>
          </a:p>
          <a:p>
            <a:r>
              <a:rPr lang="en-US" sz="2800" dirty="0"/>
              <a:t>Tools for Docker preview</a:t>
            </a:r>
          </a:p>
          <a:p>
            <a:r>
              <a:rPr lang="en-US" sz="2800" dirty="0"/>
              <a:t>Microsoft Service Fabric Tools for Visual Studio</a:t>
            </a:r>
          </a:p>
          <a:p>
            <a:r>
              <a:rPr lang="en-US" sz="2800" dirty="0"/>
              <a:t>Azure Data Lake Tools for Visual Studio</a:t>
            </a:r>
          </a:p>
          <a:p>
            <a:r>
              <a:rPr lang="en-US" sz="2800" dirty="0"/>
              <a:t>Azure Resource Manager Tools for Visual Studio Code</a:t>
            </a:r>
          </a:p>
        </p:txBody>
      </p:sp>
      <p:sp>
        <p:nvSpPr>
          <p:cNvPr id="3" name="Title 2"/>
          <p:cNvSpPr>
            <a:spLocks noGrp="1"/>
          </p:cNvSpPr>
          <p:nvPr>
            <p:ph type="title"/>
          </p:nvPr>
        </p:nvSpPr>
        <p:spPr/>
        <p:txBody>
          <a:bodyPr/>
          <a:lstStyle/>
          <a:p>
            <a:r>
              <a:rPr lang="en-US" dirty="0"/>
              <a:t>Azure SDK 2.9</a:t>
            </a:r>
          </a:p>
        </p:txBody>
      </p:sp>
      <p:sp>
        <p:nvSpPr>
          <p:cNvPr id="4" name="TextBox 3"/>
          <p:cNvSpPr txBox="1"/>
          <p:nvPr/>
        </p:nvSpPr>
        <p:spPr>
          <a:xfrm>
            <a:off x="6163734" y="6510867"/>
            <a:ext cx="6275495"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More Info: </a:t>
            </a:r>
            <a:r>
              <a:rPr lang="en-US" sz="1000" dirty="0">
                <a:gradFill>
                  <a:gsLst>
                    <a:gs pos="2917">
                      <a:schemeClr val="tx1"/>
                    </a:gs>
                    <a:gs pos="30000">
                      <a:schemeClr val="tx1"/>
                    </a:gs>
                  </a:gsLst>
                  <a:lin ang="5400000" scaled="0"/>
                </a:gradFill>
                <a:hlinkClick r:id="rId2"/>
              </a:rPr>
              <a:t>https://azure.microsoft.com/en-us/blog/announcing-visual-studio-azure-tools-and-sdk-2-9/</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7265521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972"/>
          </a:xfrm>
        </p:spPr>
        <p:txBody>
          <a:bodyPr/>
          <a:lstStyle/>
          <a:p>
            <a:r>
              <a:rPr lang="en-US" dirty="0"/>
              <a:t>Larger VM Size – Dedicated Hardware</a:t>
            </a:r>
          </a:p>
          <a:p>
            <a:pPr lvl="1"/>
            <a:r>
              <a:rPr lang="en-US" dirty="0"/>
              <a:t>Standard_D15_v2 </a:t>
            </a:r>
          </a:p>
          <a:p>
            <a:pPr lvl="2"/>
            <a:r>
              <a:rPr lang="en-US" dirty="0"/>
              <a:t>20 CPU cores</a:t>
            </a:r>
          </a:p>
          <a:p>
            <a:pPr lvl="2"/>
            <a:r>
              <a:rPr lang="en-US" dirty="0"/>
              <a:t>140 GB memory</a:t>
            </a:r>
          </a:p>
          <a:p>
            <a:pPr lvl="2"/>
            <a:r>
              <a:rPr lang="en-US" dirty="0"/>
              <a:t>1,000 GB of temp SSD</a:t>
            </a:r>
          </a:p>
          <a:p>
            <a:pPr lvl="2"/>
            <a:r>
              <a:rPr lang="en-US" dirty="0"/>
              <a:t>8 virtual NICs (max)</a:t>
            </a:r>
          </a:p>
          <a:p>
            <a:pPr lvl="2"/>
            <a:r>
              <a:rPr lang="en-US" dirty="0"/>
              <a:t>40 data disks (max)</a:t>
            </a:r>
          </a:p>
          <a:p>
            <a:pPr lvl="2"/>
            <a:r>
              <a:rPr lang="en-US" dirty="0"/>
              <a:t>“very high network bandwidth”</a:t>
            </a:r>
          </a:p>
          <a:p>
            <a:pPr lvl="1"/>
            <a:r>
              <a:rPr lang="en-US" dirty="0"/>
              <a:t>Standard_G5</a:t>
            </a:r>
          </a:p>
          <a:p>
            <a:r>
              <a:rPr lang="en-US" dirty="0"/>
              <a:t>VM Scale Sets</a:t>
            </a:r>
          </a:p>
          <a:p>
            <a:pPr lvl="1"/>
            <a:r>
              <a:rPr lang="en-US" dirty="0"/>
              <a:t>Control it like IaaS, scale it like PaaS</a:t>
            </a:r>
          </a:p>
          <a:p>
            <a:pPr lvl="1"/>
            <a:r>
              <a:rPr lang="en-US" dirty="0"/>
              <a:t>Windows &amp; Linux platform images; custom images</a:t>
            </a:r>
          </a:p>
          <a:p>
            <a:pPr lvl="1"/>
            <a:r>
              <a:rPr lang="en-US" dirty="0"/>
              <a:t>Evolution of Cloud Service Work Role</a:t>
            </a:r>
          </a:p>
        </p:txBody>
      </p:sp>
      <p:sp>
        <p:nvSpPr>
          <p:cNvPr id="3" name="Title 2"/>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9785372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6095999" cy="4647426"/>
          </a:xfrm>
        </p:spPr>
        <p:txBody>
          <a:bodyPr/>
          <a:lstStyle/>
          <a:p>
            <a:r>
              <a:rPr lang="en-US" sz="3600" dirty="0"/>
              <a:t>Storage Service Encryption</a:t>
            </a:r>
          </a:p>
          <a:p>
            <a:pPr lvl="1"/>
            <a:r>
              <a:rPr lang="en-US" sz="2000" dirty="0"/>
              <a:t>Block, page, and append blobs</a:t>
            </a:r>
          </a:p>
          <a:p>
            <a:pPr lvl="1"/>
            <a:r>
              <a:rPr lang="en-US" sz="2000" dirty="0"/>
              <a:t>AES 256-bit encryption</a:t>
            </a:r>
          </a:p>
          <a:p>
            <a:pPr lvl="1"/>
            <a:r>
              <a:rPr lang="en-US" sz="2000" dirty="0"/>
              <a:t>Fully managed by Azure . . . for free!</a:t>
            </a:r>
          </a:p>
          <a:p>
            <a:pPr lvl="1"/>
            <a:endParaRPr lang="en-US" sz="2000" dirty="0"/>
          </a:p>
          <a:p>
            <a:r>
              <a:rPr lang="en-US" sz="3600" dirty="0"/>
              <a:t>Azure Import/Export</a:t>
            </a:r>
          </a:p>
          <a:p>
            <a:pPr lvl="1"/>
            <a:r>
              <a:rPr lang="en-US" sz="2000" dirty="0"/>
              <a:t>Support for 8TB drives</a:t>
            </a:r>
          </a:p>
          <a:p>
            <a:pPr lvl="1"/>
            <a:r>
              <a:rPr lang="en-US" sz="2000" dirty="0"/>
              <a:t>Japan and Australia in summer 2016</a:t>
            </a:r>
          </a:p>
          <a:p>
            <a:pPr lvl="1"/>
            <a:endParaRPr lang="en-US" sz="2000" dirty="0"/>
          </a:p>
          <a:p>
            <a:r>
              <a:rPr lang="en-US" sz="3200" dirty="0"/>
              <a:t>Azure Backup for Premium Storage</a:t>
            </a:r>
            <a:r>
              <a:rPr lang="en-US" sz="2400" dirty="0"/>
              <a:t> (soon)</a:t>
            </a:r>
            <a:endParaRPr lang="en-US" sz="3200" dirty="0"/>
          </a:p>
        </p:txBody>
      </p:sp>
      <p:sp>
        <p:nvSpPr>
          <p:cNvPr id="3" name="Title 2"/>
          <p:cNvSpPr>
            <a:spLocks noGrp="1"/>
          </p:cNvSpPr>
          <p:nvPr>
            <p:ph type="title"/>
          </p:nvPr>
        </p:nvSpPr>
        <p:spPr/>
        <p:txBody>
          <a:bodyPr/>
          <a:lstStyle/>
          <a:p>
            <a:r>
              <a:rPr lang="en-US" dirty="0"/>
              <a:t>Azure Storage</a:t>
            </a:r>
          </a:p>
        </p:txBody>
      </p:sp>
      <p:sp>
        <p:nvSpPr>
          <p:cNvPr id="4" name="Text Placeholder 1"/>
          <p:cNvSpPr txBox="1">
            <a:spLocks/>
          </p:cNvSpPr>
          <p:nvPr/>
        </p:nvSpPr>
        <p:spPr>
          <a:xfrm>
            <a:off x="6365239" y="1189176"/>
            <a:ext cx="5826762" cy="39395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t>Client Library &amp; Tooling</a:t>
            </a:r>
          </a:p>
          <a:p>
            <a:pPr lvl="1"/>
            <a:r>
              <a:rPr lang="en-US" sz="2000" dirty="0"/>
              <a:t>Java client-side encryption GA</a:t>
            </a:r>
          </a:p>
          <a:p>
            <a:pPr lvl="1"/>
            <a:r>
              <a:rPr lang="en-US" sz="2000" dirty="0"/>
              <a:t>Node.js client library(preview – 0.10)</a:t>
            </a:r>
          </a:p>
          <a:p>
            <a:pPr lvl="1"/>
            <a:r>
              <a:rPr lang="en-US" sz="2000" dirty="0"/>
              <a:t>Python client library (preview – 0.30)</a:t>
            </a:r>
          </a:p>
          <a:p>
            <a:pPr lvl="1"/>
            <a:r>
              <a:rPr lang="en-US" sz="2000" dirty="0"/>
              <a:t>Azure Storage Explorer (Table and Queue support)</a:t>
            </a:r>
          </a:p>
          <a:p>
            <a:pPr lvl="1"/>
            <a:endParaRPr lang="en-US" sz="2000" dirty="0"/>
          </a:p>
          <a:p>
            <a:r>
              <a:rPr lang="en-US" sz="3600" dirty="0"/>
              <a:t>Documentation &amp; Samples</a:t>
            </a:r>
          </a:p>
          <a:p>
            <a:pPr lvl="1"/>
            <a:r>
              <a:rPr lang="en-US" sz="2000" dirty="0">
                <a:hlinkClick r:id="rId2"/>
              </a:rPr>
              <a:t>Storage Security Guide</a:t>
            </a:r>
            <a:endParaRPr lang="en-US" sz="2000" dirty="0"/>
          </a:p>
          <a:p>
            <a:pPr lvl="1"/>
            <a:r>
              <a:rPr lang="en-US" sz="2000" dirty="0">
                <a:hlinkClick r:id="rId3"/>
              </a:rPr>
              <a:t>Storage Samples</a:t>
            </a:r>
            <a:endParaRPr lang="en-US" sz="2000" dirty="0"/>
          </a:p>
        </p:txBody>
      </p:sp>
    </p:spTree>
    <p:extLst>
      <p:ext uri="{BB962C8B-B14F-4D97-AF65-F5344CB8AC3E}">
        <p14:creationId xmlns:p14="http://schemas.microsoft.com/office/powerpoint/2010/main" val="38999988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241115"/>
          </a:xfrm>
        </p:spPr>
        <p:txBody>
          <a:bodyPr/>
          <a:lstStyle/>
          <a:p>
            <a:r>
              <a:rPr lang="en-US" dirty="0"/>
              <a:t>Global Databases</a:t>
            </a:r>
          </a:p>
          <a:p>
            <a:pPr lvl="1"/>
            <a:r>
              <a:rPr lang="en-US" dirty="0"/>
              <a:t>Replicate data across Azure regions</a:t>
            </a:r>
          </a:p>
          <a:p>
            <a:pPr lvl="1"/>
            <a:r>
              <a:rPr lang="en-US" dirty="0"/>
              <a:t>Multiple consistency levels</a:t>
            </a:r>
          </a:p>
          <a:p>
            <a:pPr lvl="1"/>
            <a:r>
              <a:rPr lang="en-US" dirty="0"/>
              <a:t>Policy driven failover</a:t>
            </a:r>
          </a:p>
          <a:p>
            <a:pPr lvl="1"/>
            <a:r>
              <a:rPr lang="en-US" dirty="0"/>
              <a:t>Preview – sign-up required</a:t>
            </a:r>
          </a:p>
          <a:p>
            <a:r>
              <a:rPr lang="en-US" dirty="0"/>
              <a:t>Native support for MongoDB protocol</a:t>
            </a:r>
          </a:p>
          <a:p>
            <a:pPr lvl="1"/>
            <a:r>
              <a:rPr lang="en-US" dirty="0"/>
              <a:t>Use existing Apache MongoDB APIs and drivers</a:t>
            </a:r>
          </a:p>
          <a:p>
            <a:r>
              <a:rPr lang="en-US" dirty="0"/>
              <a:t>New pricing &amp; collection scaling options</a:t>
            </a:r>
          </a:p>
          <a:p>
            <a:pPr lvl="1"/>
            <a:r>
              <a:rPr lang="en-US" dirty="0"/>
              <a:t>Indexed storage billed on GBs stored per hour</a:t>
            </a:r>
          </a:p>
          <a:p>
            <a:pPr lvl="1"/>
            <a:r>
              <a:rPr lang="en-US" dirty="0"/>
              <a:t>Throughput billed on level reserved</a:t>
            </a:r>
          </a:p>
          <a:p>
            <a:pPr lvl="1"/>
            <a:r>
              <a:rPr lang="en-US" dirty="0" err="1"/>
              <a:t>Partioned</a:t>
            </a:r>
            <a:r>
              <a:rPr lang="en-US" dirty="0"/>
              <a:t> collections for high volume (volume &amp; throughput)</a:t>
            </a:r>
          </a:p>
        </p:txBody>
      </p:sp>
      <p:sp>
        <p:nvSpPr>
          <p:cNvPr id="3" name="Title 2"/>
          <p:cNvSpPr>
            <a:spLocks noGrp="1"/>
          </p:cNvSpPr>
          <p:nvPr>
            <p:ph type="title"/>
          </p:nvPr>
        </p:nvSpPr>
        <p:spPr/>
        <p:txBody>
          <a:bodyPr/>
          <a:lstStyle/>
          <a:p>
            <a:r>
              <a:rPr lang="en-US" dirty="0"/>
              <a:t>DocumentDB</a:t>
            </a:r>
          </a:p>
        </p:txBody>
      </p:sp>
      <p:sp>
        <p:nvSpPr>
          <p:cNvPr id="4" name="TextBox 3"/>
          <p:cNvSpPr txBox="1"/>
          <p:nvPr/>
        </p:nvSpPr>
        <p:spPr>
          <a:xfrm>
            <a:off x="3496734" y="6510867"/>
            <a:ext cx="8942496" cy="449354"/>
          </a:xfrm>
          <a:prstGeom prst="rect">
            <a:avLst/>
          </a:prstGeom>
          <a:noFill/>
        </p:spPr>
        <p:txBody>
          <a:bodyPr wrap="square" lIns="182880" tIns="146304" rIns="182880" bIns="146304" rtlCol="0">
            <a:spAutoFit/>
          </a:bodyPr>
          <a:lstStyle/>
          <a:p>
            <a:r>
              <a:rPr lang="en-US" sz="1000" dirty="0">
                <a:gradFill>
                  <a:gsLst>
                    <a:gs pos="2917">
                      <a:schemeClr val="tx1"/>
                    </a:gs>
                    <a:gs pos="30000">
                      <a:schemeClr val="tx1"/>
                    </a:gs>
                  </a:gsLst>
                  <a:lin ang="5400000" scaled="0"/>
                </a:gradFill>
              </a:rPr>
              <a:t>More Info: </a:t>
            </a:r>
            <a:r>
              <a:rPr lang="en-US" sz="1000" dirty="0">
                <a:hlinkClick r:id="rId3"/>
              </a:rPr>
              <a:t>https://azure.microsoft.com/en-us/blog/documentdb-goes-planet-scale-with-global-databases-new-pricing-and-more-developer-choices/</a:t>
            </a:r>
            <a:r>
              <a:rPr lang="en-US" sz="1000" dirty="0"/>
              <a:t> </a:t>
            </a:r>
          </a:p>
        </p:txBody>
      </p:sp>
    </p:spTree>
    <p:extLst>
      <p:ext uri="{BB962C8B-B14F-4D97-AF65-F5344CB8AC3E}">
        <p14:creationId xmlns:p14="http://schemas.microsoft.com/office/powerpoint/2010/main" val="549400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74748" y="1318348"/>
            <a:ext cx="9976363" cy="917445"/>
          </a:xfrm>
        </p:spPr>
        <p:txBody>
          <a:bodyPr/>
          <a:lstStyle/>
          <a:p>
            <a:r>
              <a:rPr lang="en-US" dirty="0"/>
              <a:t>Key Scenarios to Get Started with Microsoft Azure</a:t>
            </a:r>
          </a:p>
        </p:txBody>
      </p:sp>
    </p:spTree>
    <p:extLst>
      <p:ext uri="{BB962C8B-B14F-4D97-AF65-F5344CB8AC3E}">
        <p14:creationId xmlns:p14="http://schemas.microsoft.com/office/powerpoint/2010/main" val="8962248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77723" y="5576241"/>
            <a:ext cx="8065819" cy="917445"/>
          </a:xfrm>
        </p:spPr>
        <p:txBody>
          <a:bodyPr>
            <a:noAutofit/>
          </a:bodyPr>
          <a:lstStyle/>
          <a:p>
            <a:r>
              <a:rPr lang="en-US" sz="4000" dirty="0"/>
              <a:t>Key Scenarios to get started with Microsoft Azure</a:t>
            </a:r>
          </a:p>
        </p:txBody>
      </p:sp>
      <p:sp>
        <p:nvSpPr>
          <p:cNvPr id="62" name="Freeform 61"/>
          <p:cNvSpPr/>
          <p:nvPr/>
        </p:nvSpPr>
        <p:spPr bwMode="auto">
          <a:xfrm flipH="1" flipV="1">
            <a:off x="2725475" y="2748491"/>
            <a:ext cx="3654061" cy="709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63" name="Freeform 62"/>
          <p:cNvSpPr/>
          <p:nvPr/>
        </p:nvSpPr>
        <p:spPr bwMode="auto">
          <a:xfrm flipH="1" flipV="1">
            <a:off x="2795090" y="4114704"/>
            <a:ext cx="3697223" cy="16775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9" name="Group 8"/>
          <p:cNvGrpSpPr>
            <a:grpSpLocks noChangeAspect="1"/>
          </p:cNvGrpSpPr>
          <p:nvPr/>
        </p:nvGrpSpPr>
        <p:grpSpPr>
          <a:xfrm>
            <a:off x="1356689" y="141784"/>
            <a:ext cx="1801267" cy="4989610"/>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2996"/>
              <a:chOff x="2297136" y="44848"/>
              <a:chExt cx="1604993" cy="4852996"/>
            </a:xfrm>
          </p:grpSpPr>
          <p:grpSp>
            <p:nvGrpSpPr>
              <p:cNvPr id="4" name="Group 3"/>
              <p:cNvGrpSpPr/>
              <p:nvPr/>
            </p:nvGrpSpPr>
            <p:grpSpPr>
              <a:xfrm>
                <a:off x="2297136" y="762000"/>
                <a:ext cx="838200" cy="955408"/>
                <a:chOff x="5899314" y="2304171"/>
                <a:chExt cx="838200" cy="955408"/>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6730"/>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6054"/>
                <a:chOff x="5975443" y="2304171"/>
                <a:chExt cx="699995" cy="956054"/>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6731"/>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Staging</a:t>
                  </a:r>
                </a:p>
              </p:txBody>
            </p:sp>
          </p:grpSp>
          <p:grpSp>
            <p:nvGrpSpPr>
              <p:cNvPr id="46" name="Group 45"/>
              <p:cNvGrpSpPr/>
              <p:nvPr/>
            </p:nvGrpSpPr>
            <p:grpSpPr>
              <a:xfrm>
                <a:off x="2360613" y="3945048"/>
                <a:ext cx="844514" cy="952796"/>
                <a:chOff x="5962791" y="2304171"/>
                <a:chExt cx="844514" cy="952796"/>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6731"/>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4210" y="3527715"/>
            <a:ext cx="1469017" cy="4718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65" name="TextBox 77"/>
          <p:cNvSpPr txBox="1"/>
          <p:nvPr/>
        </p:nvSpPr>
        <p:spPr>
          <a:xfrm>
            <a:off x="4340556" y="4020452"/>
            <a:ext cx="1015693"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Test branch</a:t>
            </a:r>
          </a:p>
        </p:txBody>
      </p:sp>
      <p:sp>
        <p:nvSpPr>
          <p:cNvPr id="66" name="TextBox 77"/>
          <p:cNvSpPr txBox="1"/>
          <p:nvPr/>
        </p:nvSpPr>
        <p:spPr>
          <a:xfrm>
            <a:off x="4254039" y="2881153"/>
            <a:ext cx="118872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Master branch</a:t>
            </a:r>
          </a:p>
        </p:txBody>
      </p:sp>
      <p:sp>
        <p:nvSpPr>
          <p:cNvPr id="67" name="Freeform 66"/>
          <p:cNvSpPr/>
          <p:nvPr/>
        </p:nvSpPr>
        <p:spPr bwMode="auto">
          <a:xfrm rot="10800000" flipH="1">
            <a:off x="6493308" y="2771089"/>
            <a:ext cx="2298162" cy="4571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12" name="Group 11"/>
          <p:cNvGrpSpPr/>
          <p:nvPr/>
        </p:nvGrpSpPr>
        <p:grpSpPr>
          <a:xfrm>
            <a:off x="8672742" y="1338782"/>
            <a:ext cx="2604123" cy="186165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Build</a:t>
              </a:r>
            </a:p>
          </p:txBody>
        </p:sp>
        <p:sp>
          <p:nvSpPr>
            <p:cNvPr id="60" name="TextBox 77"/>
            <p:cNvSpPr txBox="1"/>
            <p:nvPr/>
          </p:nvSpPr>
          <p:spPr>
            <a:xfrm>
              <a:off x="8627465" y="2437194"/>
              <a:ext cx="1713950"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343434"/>
                </a:solidFill>
              </a:endParaRPr>
            </a:p>
          </p:txBody>
        </p:sp>
      </p:grpSp>
      <p:sp>
        <p:nvSpPr>
          <p:cNvPr id="71" name="TextBox 70"/>
          <p:cNvSpPr txBox="1"/>
          <p:nvPr/>
        </p:nvSpPr>
        <p:spPr>
          <a:xfrm>
            <a:off x="2784437" y="1056197"/>
            <a:ext cx="5880403" cy="794023"/>
          </a:xfrm>
          <a:prstGeom prst="rect">
            <a:avLst/>
          </a:prstGeom>
          <a:noFill/>
        </p:spPr>
        <p:txBody>
          <a:bodyPr wrap="none" lIns="182854" tIns="146284" rIns="182854" bIns="146284" rtlCol="0">
            <a:spAutoFit/>
          </a:bodyPr>
          <a:lstStyle/>
          <a:p>
            <a:pPr defTabSz="896386">
              <a:lnSpc>
                <a:spcPct val="90000"/>
              </a:lnSpc>
              <a:spcAft>
                <a:spcPts val="600"/>
              </a:spcAft>
            </a:pPr>
            <a:r>
              <a:rPr lang="en-US" sz="3600" kern="0" dirty="0">
                <a:solidFill>
                  <a:srgbClr val="002060"/>
                </a:solidFill>
              </a:rPr>
              <a:t>Full Dev/Test environments </a:t>
            </a:r>
          </a:p>
        </p:txBody>
      </p:sp>
      <p:grpSp>
        <p:nvGrpSpPr>
          <p:cNvPr id="13" name="Group 12"/>
          <p:cNvGrpSpPr>
            <a:grpSpLocks noChangeAspect="1"/>
          </p:cNvGrpSpPr>
          <p:nvPr/>
        </p:nvGrpSpPr>
        <p:grpSpPr>
          <a:xfrm>
            <a:off x="8296540" y="3200433"/>
            <a:ext cx="1989867" cy="1930989"/>
            <a:chOff x="8278805" y="3271489"/>
            <a:chExt cx="1990149" cy="1931264"/>
          </a:xfrm>
        </p:grpSpPr>
        <p:grpSp>
          <p:nvGrpSpPr>
            <p:cNvPr id="10" name="Group 9"/>
            <p:cNvGrpSpPr>
              <a:grpSpLocks noChangeAspect="1"/>
            </p:cNvGrpSpPr>
            <p:nvPr/>
          </p:nvGrpSpPr>
          <p:grpSpPr>
            <a:xfrm>
              <a:off x="8278805" y="3271489"/>
              <a:ext cx="1990149" cy="1931264"/>
              <a:chOff x="8266689" y="3078548"/>
              <a:chExt cx="1990149" cy="1931264"/>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896386"/>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896386"/>
                  <a:endParaRPr lang="en-US" sz="1200"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4454"/>
                <a:ext cx="711037"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Check-in</a:t>
                </a:r>
              </a:p>
            </p:txBody>
          </p:sp>
          <p:sp>
            <p:nvSpPr>
              <p:cNvPr id="70" name="TextBox 77"/>
              <p:cNvSpPr txBox="1"/>
              <p:nvPr/>
            </p:nvSpPr>
            <p:spPr>
              <a:xfrm>
                <a:off x="8730486" y="4815885"/>
                <a:ext cx="1015837" cy="19392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4622417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White Background"/>
          <p:cNvSpPr/>
          <p:nvPr/>
        </p:nvSpPr>
        <p:spPr bwMode="auto">
          <a:xfrm>
            <a:off x="2" y="5256456"/>
            <a:ext cx="12192000" cy="160105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979" y="4928345"/>
            <a:ext cx="2714605" cy="1972116"/>
          </a:xfrm>
          <a:prstGeom prst="rect">
            <a:avLst/>
          </a:prstGeom>
        </p:spPr>
      </p:pic>
      <p:sp>
        <p:nvSpPr>
          <p:cNvPr id="93" name="Rectangle 92"/>
          <p:cNvSpPr/>
          <p:nvPr/>
        </p:nvSpPr>
        <p:spPr bwMode="auto">
          <a:xfrm>
            <a:off x="4267460" y="3911932"/>
            <a:ext cx="3392672" cy="1004809"/>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50162" y="228507"/>
            <a:ext cx="5191217" cy="27605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7867" tIns="43934" rIns="87867" bIns="43934" numCol="1" anchor="t" anchorCtr="0" compatLnSpc="1">
            <a:prstTxWarp prst="textNoShape">
              <a:avLst/>
            </a:prstTxWarp>
          </a:bodyPr>
          <a:lstStyle/>
          <a:p>
            <a:pPr defTabSz="896181">
              <a:defRPr/>
            </a:pPr>
            <a:endParaRPr lang="en-US" sz="1729" kern="0">
              <a:solidFill>
                <a:srgbClr val="505050"/>
              </a:solidFill>
            </a:endParaRPr>
          </a:p>
        </p:txBody>
      </p:sp>
      <p:sp>
        <p:nvSpPr>
          <p:cNvPr id="4" name="Rectangle 3"/>
          <p:cNvSpPr/>
          <p:nvPr/>
        </p:nvSpPr>
        <p:spPr>
          <a:xfrm>
            <a:off x="9515788" y="1141428"/>
            <a:ext cx="2522014"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192"/>
            <a:r>
              <a:rPr lang="en-US" sz="2745" kern="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1811" y="990946"/>
            <a:ext cx="3833144" cy="2263728"/>
          </a:xfrm>
          <a:prstGeom prst="flowChartAlternateProcess">
            <a:avLst/>
          </a:prstGeom>
          <a:noFill/>
          <a:ln w="57150" cap="flat" cmpd="sng" algn="ctr">
            <a:solidFill>
              <a:srgbClr val="FFFFFF"/>
            </a:solidFill>
            <a:prstDash val="solid"/>
            <a:miter lim="800000"/>
          </a:ln>
          <a:effectLst/>
        </p:spPr>
        <p:txBody>
          <a:bodyPr rtlCol="0" anchor="ctr"/>
          <a:lstStyle/>
          <a:p>
            <a:pPr algn="ctr" defTabSz="896214">
              <a:defRPr/>
            </a:pPr>
            <a:r>
              <a:rPr lang="en-US" sz="1765" kern="0" dirty="0">
                <a:solidFill>
                  <a:srgbClr val="FFFFFF"/>
                </a:solidFill>
                <a:latin typeface="Segoe UI"/>
              </a:rPr>
              <a:t> </a:t>
            </a:r>
          </a:p>
        </p:txBody>
      </p:sp>
      <p:sp>
        <p:nvSpPr>
          <p:cNvPr id="12" name="TextBox 11"/>
          <p:cNvSpPr txBox="1"/>
          <p:nvPr/>
        </p:nvSpPr>
        <p:spPr>
          <a:xfrm>
            <a:off x="548273" y="2474515"/>
            <a:ext cx="1202297" cy="646240"/>
          </a:xfrm>
          <a:prstGeom prst="rect">
            <a:avLst/>
          </a:prstGeom>
          <a:noFill/>
        </p:spPr>
        <p:txBody>
          <a:bodyPr wrap="square" rtlCol="0">
            <a:spAutoFit/>
          </a:bodyPr>
          <a:lstStyle/>
          <a:p>
            <a:pPr defTabSz="896214">
              <a:defRPr/>
            </a:pPr>
            <a:r>
              <a:rPr lang="en-US" sz="1765" kern="0" dirty="0">
                <a:solidFill>
                  <a:srgbClr val="FFFFFF"/>
                </a:solidFill>
              </a:rPr>
              <a:t>Corporate </a:t>
            </a:r>
          </a:p>
          <a:p>
            <a:pPr defTabSz="896214">
              <a:defRPr/>
            </a:pPr>
            <a:r>
              <a:rPr lang="en-US" sz="1765" kern="0" dirty="0">
                <a:solidFill>
                  <a:srgbClr val="FFFFFF"/>
                </a:solidFill>
              </a:rPr>
              <a:t>Network</a:t>
            </a:r>
          </a:p>
        </p:txBody>
      </p:sp>
      <p:sp>
        <p:nvSpPr>
          <p:cNvPr id="13" name="TextBox 12"/>
          <p:cNvSpPr txBox="1"/>
          <p:nvPr/>
        </p:nvSpPr>
        <p:spPr>
          <a:xfrm>
            <a:off x="716291" y="1079509"/>
            <a:ext cx="2522179" cy="531737"/>
          </a:xfrm>
          <a:prstGeom prst="rect">
            <a:avLst/>
          </a:prstGeom>
          <a:noFill/>
        </p:spPr>
        <p:txBody>
          <a:bodyPr wrap="square" rtlCol="0">
            <a:spAutoFit/>
          </a:bodyPr>
          <a:lstStyle/>
          <a:p>
            <a:pPr algn="r" defTabSz="896214">
              <a:defRPr/>
            </a:pPr>
            <a:r>
              <a:rPr lang="en-US" sz="1400" kern="0" dirty="0">
                <a:solidFill>
                  <a:srgbClr val="00B0F0"/>
                </a:solidFill>
              </a:rPr>
              <a:t>Microsoft SQL Server </a:t>
            </a:r>
          </a:p>
          <a:p>
            <a:pPr algn="r" defTabSz="896214">
              <a:defRPr/>
            </a:pPr>
            <a:r>
              <a:rPr lang="en-US" sz="1400"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35649" y="1712167"/>
            <a:ext cx="517021" cy="802564"/>
          </a:xfrm>
          <a:prstGeom prst="rect">
            <a:avLst/>
          </a:prstGeom>
        </p:spPr>
      </p:pic>
      <p:sp>
        <p:nvSpPr>
          <p:cNvPr id="18" name="TextBox 311"/>
          <p:cNvSpPr txBox="1"/>
          <p:nvPr/>
        </p:nvSpPr>
        <p:spPr>
          <a:xfrm>
            <a:off x="1597377" y="2523894"/>
            <a:ext cx="1607909" cy="551494"/>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Application VM</a:t>
            </a:r>
          </a:p>
        </p:txBody>
      </p:sp>
      <p:sp>
        <p:nvSpPr>
          <p:cNvPr id="23" name="Text Placeholder 1"/>
          <p:cNvSpPr txBox="1">
            <a:spLocks/>
          </p:cNvSpPr>
          <p:nvPr/>
        </p:nvSpPr>
        <p:spPr>
          <a:xfrm>
            <a:off x="38041" y="3573654"/>
            <a:ext cx="6315767" cy="164804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329455" indent="-329455" defTabSz="896171">
              <a:buClr>
                <a:schemeClr val="tx1"/>
              </a:buClr>
            </a:pPr>
            <a:endParaRPr lang="en-US" sz="1800" dirty="0">
              <a:solidFill>
                <a:schemeClr val="tx1"/>
              </a:solidFill>
            </a:endParaRPr>
          </a:p>
        </p:txBody>
      </p:sp>
      <p:sp>
        <p:nvSpPr>
          <p:cNvPr id="24" name="Rectangle 23"/>
          <p:cNvSpPr/>
          <p:nvPr/>
        </p:nvSpPr>
        <p:spPr>
          <a:xfrm>
            <a:off x="4892386" y="1286766"/>
            <a:ext cx="1407758" cy="363946"/>
          </a:xfrm>
          <a:prstGeom prst="rect">
            <a:avLst/>
          </a:prstGeom>
        </p:spPr>
        <p:txBody>
          <a:bodyPr wrap="none">
            <a:spAutoFit/>
          </a:bodyPr>
          <a:lstStyle/>
          <a:p>
            <a:pPr defTabSz="896386">
              <a:buClr>
                <a:schemeClr val="tx1"/>
              </a:buClr>
            </a:pPr>
            <a:r>
              <a:rPr lang="en-US" sz="1765" b="1" kern="0" dirty="0">
                <a:solidFill>
                  <a:sysClr val="windowText" lastClr="000000"/>
                </a:solidFill>
              </a:rPr>
              <a:t>Lift and Shift</a:t>
            </a:r>
            <a:endParaRPr lang="en-US" sz="1765" kern="0" dirty="0">
              <a:solidFill>
                <a:sysClr val="windowText" lastClr="000000"/>
              </a:solidFill>
            </a:endParaRPr>
          </a:p>
        </p:txBody>
      </p:sp>
      <p:sp>
        <p:nvSpPr>
          <p:cNvPr id="25" name="Rectangle 24"/>
          <p:cNvSpPr/>
          <p:nvPr/>
        </p:nvSpPr>
        <p:spPr>
          <a:xfrm>
            <a:off x="7649457" y="3672824"/>
            <a:ext cx="6091961" cy="369279"/>
          </a:xfrm>
          <a:prstGeom prst="rect">
            <a:avLst/>
          </a:prstGeom>
        </p:spPr>
        <p:txBody>
          <a:bodyPr>
            <a:spAutoFit/>
          </a:bodyPr>
          <a:lstStyle/>
          <a:p>
            <a:pPr marL="0" lvl="1" defTabSz="896386">
              <a:buClr>
                <a:schemeClr val="tx1"/>
              </a:buClr>
            </a:pPr>
            <a:r>
              <a:rPr lang="en-US" sz="1765" b="1" kern="0" dirty="0">
                <a:solidFill>
                  <a:sysClr val="windowText" lastClr="000000"/>
                </a:solidFill>
              </a:rPr>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14904" y="1865955"/>
            <a:ext cx="780180" cy="780180"/>
          </a:xfrm>
          <a:prstGeom prst="rect">
            <a:avLst/>
          </a:prstGeom>
        </p:spPr>
      </p:pic>
      <p:grpSp>
        <p:nvGrpSpPr>
          <p:cNvPr id="27" name="Group 26"/>
          <p:cNvGrpSpPr/>
          <p:nvPr>
            <p:custDataLst>
              <p:custData r:id="rId1"/>
            </p:custDataLst>
          </p:nvPr>
        </p:nvGrpSpPr>
        <p:grpSpPr>
          <a:xfrm>
            <a:off x="3180037" y="1201874"/>
            <a:ext cx="819928" cy="961092"/>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5925" y="2225533"/>
            <a:ext cx="413258" cy="79145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202314" y="1085776"/>
            <a:ext cx="780180" cy="780180"/>
          </a:xfrm>
          <a:prstGeom prst="rect">
            <a:avLst/>
          </a:prstGeom>
        </p:spPr>
      </p:pic>
      <p:pic>
        <p:nvPicPr>
          <p:cNvPr id="30" name="Picture 29"/>
          <p:cNvPicPr>
            <a:picLocks noChangeAspect="1"/>
          </p:cNvPicPr>
          <p:nvPr/>
        </p:nvPicPr>
        <p:blipFill>
          <a:blip r:embed="rId7">
            <a:biLevel thresh="50000"/>
          </a:blip>
          <a:stretch>
            <a:fillRect/>
          </a:stretch>
        </p:blipFill>
        <p:spPr>
          <a:xfrm>
            <a:off x="8831655" y="888479"/>
            <a:ext cx="495065" cy="650983"/>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8671" y="1829028"/>
            <a:ext cx="188557"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81642" y="2435414"/>
            <a:ext cx="256830" cy="312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8672" y="1829028"/>
            <a:ext cx="1147" cy="6134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9319" y="2013378"/>
            <a:ext cx="1607909" cy="551494"/>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Application VM</a:t>
            </a:r>
          </a:p>
        </p:txBody>
      </p:sp>
      <p:sp>
        <p:nvSpPr>
          <p:cNvPr id="60" name="TextBox 59"/>
          <p:cNvSpPr txBox="1"/>
          <p:nvPr/>
        </p:nvSpPr>
        <p:spPr>
          <a:xfrm>
            <a:off x="7407957" y="652970"/>
            <a:ext cx="2522179" cy="531737"/>
          </a:xfrm>
          <a:prstGeom prst="rect">
            <a:avLst/>
          </a:prstGeom>
          <a:noFill/>
        </p:spPr>
        <p:txBody>
          <a:bodyPr wrap="square" rtlCol="0">
            <a:spAutoFit/>
          </a:bodyPr>
          <a:lstStyle/>
          <a:p>
            <a:pPr algn="r" defTabSz="896214">
              <a:defRPr/>
            </a:pPr>
            <a:r>
              <a:rPr lang="en-US" sz="1400" kern="0" dirty="0">
                <a:solidFill>
                  <a:srgbClr val="00B0F0"/>
                </a:solidFill>
              </a:rPr>
              <a:t>Microsoft SQL Server </a:t>
            </a:r>
          </a:p>
          <a:p>
            <a:pPr algn="r" defTabSz="896214">
              <a:defRPr/>
            </a:pPr>
            <a:r>
              <a:rPr lang="en-US" sz="1400" kern="0" dirty="0">
                <a:solidFill>
                  <a:srgbClr val="00B0F0"/>
                </a:solidFill>
              </a:rPr>
              <a:t>VM</a:t>
            </a:r>
          </a:p>
        </p:txBody>
      </p:sp>
      <p:cxnSp>
        <p:nvCxnSpPr>
          <p:cNvPr id="64" name="Straight Connector 63"/>
          <p:cNvCxnSpPr/>
          <p:nvPr/>
        </p:nvCxnSpPr>
        <p:spPr>
          <a:xfrm flipH="1">
            <a:off x="7694557" y="1520853"/>
            <a:ext cx="502553"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4558" y="1520854"/>
            <a:ext cx="0" cy="3451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3066" y="1672760"/>
            <a:ext cx="2974194" cy="509459"/>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grpSp>
        <p:nvGrpSpPr>
          <p:cNvPr id="77" name="Group 76"/>
          <p:cNvGrpSpPr>
            <a:grpSpLocks noChangeAspect="1"/>
          </p:cNvGrpSpPr>
          <p:nvPr/>
        </p:nvGrpSpPr>
        <p:grpSpPr>
          <a:xfrm>
            <a:off x="9552520" y="2013377"/>
            <a:ext cx="904961" cy="805657"/>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373331" y="4038217"/>
            <a:ext cx="575990" cy="57599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380240" y="4038309"/>
            <a:ext cx="575898" cy="575898"/>
          </a:xfrm>
          <a:prstGeom prst="rect">
            <a:avLst/>
          </a:prstGeom>
        </p:spPr>
      </p:pic>
      <p:sp>
        <p:nvSpPr>
          <p:cNvPr id="86" name="TextBox 311"/>
          <p:cNvSpPr txBox="1"/>
          <p:nvPr/>
        </p:nvSpPr>
        <p:spPr>
          <a:xfrm>
            <a:off x="3847859" y="4575231"/>
            <a:ext cx="1108280"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PDF</a:t>
            </a:r>
          </a:p>
        </p:txBody>
      </p:sp>
      <p:sp>
        <p:nvSpPr>
          <p:cNvPr id="88" name="TextBox 311"/>
          <p:cNvSpPr txBox="1"/>
          <p:nvPr/>
        </p:nvSpPr>
        <p:spPr>
          <a:xfrm>
            <a:off x="4533970" y="4589251"/>
            <a:ext cx="1186153"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DOCX</a:t>
            </a:r>
          </a:p>
        </p:txBody>
      </p:sp>
      <p:sp>
        <p:nvSpPr>
          <p:cNvPr id="89" name="TextBox 311"/>
          <p:cNvSpPr txBox="1"/>
          <p:nvPr/>
        </p:nvSpPr>
        <p:spPr>
          <a:xfrm>
            <a:off x="5085227" y="4575231"/>
            <a:ext cx="1186153"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JPG</a:t>
            </a:r>
          </a:p>
        </p:txBody>
      </p:sp>
      <p:sp>
        <p:nvSpPr>
          <p:cNvPr id="91" name="TextBox 311"/>
          <p:cNvSpPr txBox="1"/>
          <p:nvPr/>
        </p:nvSpPr>
        <p:spPr>
          <a:xfrm>
            <a:off x="5820811" y="4558731"/>
            <a:ext cx="1328108"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r>
              <a:rPr lang="en-US" sz="1400"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044625" y="4038309"/>
            <a:ext cx="575898" cy="575898"/>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702133" y="4038921"/>
            <a:ext cx="575898" cy="575898"/>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21775" y="4030625"/>
            <a:ext cx="575898" cy="575898"/>
          </a:xfrm>
          <a:prstGeom prst="rect">
            <a:avLst/>
          </a:prstGeom>
        </p:spPr>
      </p:pic>
      <p:sp>
        <p:nvSpPr>
          <p:cNvPr id="98" name="TextBox 311"/>
          <p:cNvSpPr txBox="1"/>
          <p:nvPr/>
        </p:nvSpPr>
        <p:spPr>
          <a:xfrm>
            <a:off x="6617727" y="4551834"/>
            <a:ext cx="1328108"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r>
              <a:rPr lang="en-US" sz="1400" dirty="0">
                <a:solidFill>
                  <a:srgbClr val="00B0F0"/>
                </a:solidFill>
              </a:rPr>
              <a:t>DB</a:t>
            </a:r>
          </a:p>
        </p:txBody>
      </p:sp>
      <p:sp>
        <p:nvSpPr>
          <p:cNvPr id="99" name="Arc 98"/>
          <p:cNvSpPr/>
          <p:nvPr/>
        </p:nvSpPr>
        <p:spPr>
          <a:xfrm rot="8666236">
            <a:off x="7356787" y="3061970"/>
            <a:ext cx="2882823" cy="940413"/>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00" name="TextBox 311"/>
          <p:cNvSpPr txBox="1"/>
          <p:nvPr/>
        </p:nvSpPr>
        <p:spPr>
          <a:xfrm>
            <a:off x="9624393" y="2303276"/>
            <a:ext cx="1607909"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Storage</a:t>
            </a:r>
          </a:p>
        </p:txBody>
      </p:sp>
      <p:sp>
        <p:nvSpPr>
          <p:cNvPr id="116" name="Rectangle 115"/>
          <p:cNvSpPr/>
          <p:nvPr/>
        </p:nvSpPr>
        <p:spPr>
          <a:xfrm>
            <a:off x="8319131" y="3995201"/>
            <a:ext cx="2417650" cy="363946"/>
          </a:xfrm>
          <a:prstGeom prst="rect">
            <a:avLst/>
          </a:prstGeom>
        </p:spPr>
        <p:txBody>
          <a:bodyPr wrap="none">
            <a:spAutoFit/>
          </a:bodyPr>
          <a:lstStyle/>
          <a:p>
            <a:pPr marL="0" lvl="1" defTabSz="896386">
              <a:buClr>
                <a:schemeClr val="tx1"/>
              </a:buClr>
            </a:pPr>
            <a:r>
              <a:rPr lang="en-US" sz="1765" kern="0" dirty="0">
                <a:solidFill>
                  <a:sysClr val="windowText" lastClr="000000"/>
                </a:solidFill>
              </a:rPr>
              <a:t>key data inexpensively </a:t>
            </a:r>
          </a:p>
        </p:txBody>
      </p:sp>
      <p:sp>
        <p:nvSpPr>
          <p:cNvPr id="21" name="Title 2"/>
          <p:cNvSpPr>
            <a:spLocks noGrp="1"/>
          </p:cNvSpPr>
          <p:nvPr>
            <p:ph type="title" idx="4294967295"/>
          </p:nvPr>
        </p:nvSpPr>
        <p:spPr>
          <a:xfrm>
            <a:off x="4125734" y="5576686"/>
            <a:ext cx="8066267" cy="916656"/>
          </a:xfrm>
        </p:spPr>
        <p:txBody>
          <a:bodyPr>
            <a:noAutofit/>
          </a:bodyPr>
          <a:lstStyle/>
          <a:p>
            <a:pPr algn="l"/>
            <a:r>
              <a:rPr lang="en-US" sz="4000" dirty="0"/>
              <a:t>Key Scenarios to get started with Microsoft Azure</a:t>
            </a:r>
          </a:p>
        </p:txBody>
      </p:sp>
    </p:spTree>
    <p:extLst>
      <p:ext uri="{BB962C8B-B14F-4D97-AF65-F5344CB8AC3E}">
        <p14:creationId xmlns:p14="http://schemas.microsoft.com/office/powerpoint/2010/main" val="559963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Circular Arrow 36"/>
          <p:cNvSpPr>
            <a:spLocks/>
          </p:cNvSpPr>
          <p:nvPr/>
        </p:nvSpPr>
        <p:spPr bwMode="auto">
          <a:xfrm>
            <a:off x="3860531" y="229055"/>
            <a:ext cx="4216389" cy="392276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40964" y="742738"/>
            <a:ext cx="4255257" cy="387471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6641" y="1019897"/>
            <a:ext cx="2133297" cy="2819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r>
              <a:rPr lang="en-US" sz="1200" b="1" kern="0" dirty="0" err="1">
                <a:solidFill>
                  <a:srgbClr val="343434"/>
                </a:solidFill>
                <a:ea typeface="Segoe UI" pitchFamily="34" charset="0"/>
                <a:cs typeface="Segoe UI" pitchFamily="34" charset="0"/>
              </a:rPr>
              <a:t>HDInsight</a:t>
            </a:r>
            <a:endParaRPr lang="en-US" sz="1200" b="1" kern="0"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43648" y="1371891"/>
            <a:ext cx="780180" cy="780180"/>
          </a:xfrm>
          <a:prstGeom prst="rect">
            <a:avLst/>
          </a:prstGeom>
        </p:spPr>
      </p:pic>
      <p:grpSp>
        <p:nvGrpSpPr>
          <p:cNvPr id="16" name="Group 15"/>
          <p:cNvGrpSpPr/>
          <p:nvPr/>
        </p:nvGrpSpPr>
        <p:grpSpPr>
          <a:xfrm>
            <a:off x="5181731" y="2852815"/>
            <a:ext cx="1066648" cy="489296"/>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54" tIns="146284" rIns="182854" bIns="146284" rtlCol="0">
              <a:spAutoFit/>
            </a:bodyPr>
            <a:lstStyle/>
            <a:p>
              <a:pPr defTabSz="896386">
                <a:lnSpc>
                  <a:spcPct val="90000"/>
                </a:lnSpc>
                <a:spcAft>
                  <a:spcPts val="600"/>
                </a:spcAft>
              </a:pPr>
              <a:r>
                <a:rPr lang="en-US" sz="1400" kern="0" dirty="0">
                  <a:solidFill>
                    <a:srgbClr val="FFFFFF"/>
                  </a:solidFill>
                </a:rPr>
                <a:t>Results</a:t>
              </a:r>
            </a:p>
          </p:txBody>
        </p:sp>
      </p:grpSp>
      <p:grpSp>
        <p:nvGrpSpPr>
          <p:cNvPr id="14" name="Group 13"/>
          <p:cNvGrpSpPr/>
          <p:nvPr/>
        </p:nvGrpSpPr>
        <p:grpSpPr>
          <a:xfrm>
            <a:off x="5122241" y="2209936"/>
            <a:ext cx="1066648" cy="489296"/>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54" tIns="146284" rIns="182854" bIns="146284" rtlCol="0">
              <a:spAutoFit/>
            </a:bodyPr>
            <a:lstStyle/>
            <a:p>
              <a:pPr defTabSz="896386">
                <a:lnSpc>
                  <a:spcPct val="90000"/>
                </a:lnSpc>
                <a:spcAft>
                  <a:spcPts val="600"/>
                </a:spcAft>
              </a:pPr>
              <a:r>
                <a:rPr lang="en-US" sz="1400" kern="0" dirty="0">
                  <a:solidFill>
                    <a:srgbClr val="FFFFFF"/>
                  </a:solidFill>
                </a:rPr>
                <a:t>Process</a:t>
              </a:r>
            </a:p>
          </p:txBody>
        </p:sp>
      </p:grpSp>
      <p:cxnSp>
        <p:nvCxnSpPr>
          <p:cNvPr id="18" name="Straight Arrow Connector 17"/>
          <p:cNvCxnSpPr/>
          <p:nvPr/>
        </p:nvCxnSpPr>
        <p:spPr>
          <a:xfrm>
            <a:off x="5978410" y="3097461"/>
            <a:ext cx="12604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9428" y="1619028"/>
            <a:ext cx="1322905" cy="1772586"/>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200" b="1" kern="0"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54" tIns="146284" rIns="182854" bIns="146284" rtlCol="0">
              <a:spAutoFit/>
            </a:bodyPr>
            <a:lstStyle/>
            <a:p>
              <a:pPr algn="ctr" defTabSz="896386">
                <a:lnSpc>
                  <a:spcPct val="90000"/>
                </a:lnSpc>
                <a:spcAft>
                  <a:spcPts val="600"/>
                </a:spcAft>
              </a:pPr>
              <a:r>
                <a:rPr lang="en-US" sz="1000" b="1" kern="0" dirty="0">
                  <a:gradFill>
                    <a:gsLst>
                      <a:gs pos="2917">
                        <a:srgbClr val="343434"/>
                      </a:gs>
                      <a:gs pos="30000">
                        <a:srgbClr val="343434"/>
                      </a:gs>
                    </a:gsLst>
                    <a:lin ang="5400000" scaled="0"/>
                  </a:gradFill>
                </a:rPr>
                <a:t>Visualization </a:t>
              </a:r>
            </a:p>
            <a:p>
              <a:pPr algn="ctr" defTabSz="896386">
                <a:lnSpc>
                  <a:spcPct val="90000"/>
                </a:lnSpc>
                <a:spcAft>
                  <a:spcPts val="600"/>
                </a:spcAft>
              </a:pPr>
              <a:r>
                <a:rPr lang="en-US" sz="1000" b="1" kern="0" dirty="0">
                  <a:gradFill>
                    <a:gsLst>
                      <a:gs pos="2917">
                        <a:srgbClr val="343434"/>
                      </a:gs>
                      <a:gs pos="30000">
                        <a:srgbClr val="343434"/>
                      </a:gs>
                    </a:gsLst>
                    <a:lin ang="5400000" scaled="0"/>
                  </a:gradFill>
                </a:rPr>
                <a:t>and reporting </a:t>
              </a:r>
            </a:p>
            <a:p>
              <a:pPr algn="ctr" defTabSz="896386">
                <a:lnSpc>
                  <a:spcPct val="90000"/>
                </a:lnSpc>
                <a:spcAft>
                  <a:spcPts val="600"/>
                </a:spcAft>
              </a:pPr>
              <a:r>
                <a:rPr lang="en-US" sz="1000" b="1" kern="0"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252850" y="2743298"/>
            <a:ext cx="843768" cy="461624"/>
          </a:xfrm>
          <a:prstGeom prst="rect">
            <a:avLst/>
          </a:prstGeom>
          <a:noFill/>
        </p:spPr>
        <p:txBody>
          <a:bodyPr wrap="none" lIns="182854" tIns="146284" rIns="182854" bIns="146284" rtlCol="0">
            <a:spAutoFit/>
          </a:bodyPr>
          <a:lstStyle/>
          <a:p>
            <a:pPr defTabSz="896386">
              <a:lnSpc>
                <a:spcPct val="90000"/>
              </a:lnSpc>
              <a:spcAft>
                <a:spcPts val="600"/>
              </a:spcAft>
            </a:pPr>
            <a:r>
              <a:rPr lang="en-US" sz="1200" b="1" kern="0"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8918" y="2454582"/>
            <a:ext cx="268332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7528" y="2096222"/>
            <a:ext cx="708723" cy="458357"/>
          </a:xfrm>
          <a:prstGeom prst="rect">
            <a:avLst/>
          </a:prstGeom>
          <a:noFill/>
        </p:spPr>
        <p:txBody>
          <a:bodyPr wrap="none" lIns="182854" tIns="146284" rIns="182854" bIns="146284" rtlCol="0">
            <a:spAutoFit/>
          </a:bodyPr>
          <a:lstStyle/>
          <a:p>
            <a:pPr defTabSz="896386">
              <a:lnSpc>
                <a:spcPct val="90000"/>
              </a:lnSpc>
              <a:spcAft>
                <a:spcPts val="600"/>
              </a:spcAft>
            </a:pPr>
            <a:r>
              <a:rPr lang="en-US" sz="1200" b="1" kern="0"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91614" y="2606358"/>
            <a:ext cx="0" cy="384063"/>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2898" y="4722447"/>
            <a:ext cx="7895110" cy="363946"/>
          </a:xfrm>
          <a:prstGeom prst="rect">
            <a:avLst/>
          </a:prstGeom>
        </p:spPr>
        <p:txBody>
          <a:bodyPr wrap="none">
            <a:spAutoFit/>
          </a:bodyPr>
          <a:lstStyle/>
          <a:p>
            <a:pPr defTabSz="896386"/>
            <a:r>
              <a:rPr lang="en-US" sz="1765" b="1" kern="0" dirty="0">
                <a:solidFill>
                  <a:srgbClr val="343434"/>
                </a:solidFill>
              </a:rPr>
              <a:t>Iterative exploration - </a:t>
            </a:r>
            <a:r>
              <a:rPr lang="en-US" sz="1765" kern="0" dirty="0">
                <a:solidFill>
                  <a:srgbClr val="343434"/>
                </a:solidFill>
              </a:rPr>
              <a:t>Process key data into business intelligence using Hadoop</a:t>
            </a:r>
            <a:endParaRPr lang="en-US" sz="1765" b="1" kern="0"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48329" y="2089995"/>
            <a:ext cx="678805" cy="678805"/>
          </a:xfrm>
          <a:prstGeom prst="rect">
            <a:avLst/>
          </a:prstGeom>
          <a:solidFill>
            <a:schemeClr val="bg1"/>
          </a:solidFill>
        </p:spPr>
      </p:pic>
    </p:spTree>
    <p:extLst>
      <p:ext uri="{BB962C8B-B14F-4D97-AF65-F5344CB8AC3E}">
        <p14:creationId xmlns:p14="http://schemas.microsoft.com/office/powerpoint/2010/main" val="39771770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9821" y="1044295"/>
            <a:ext cx="4190684" cy="23149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sp>
        <p:nvSpPr>
          <p:cNvPr id="82" name="Freeform 81"/>
          <p:cNvSpPr/>
          <p:nvPr/>
        </p:nvSpPr>
        <p:spPr bwMode="auto">
          <a:xfrm>
            <a:off x="2913235" y="2222929"/>
            <a:ext cx="2693315" cy="6279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83" name="Group 82"/>
          <p:cNvGrpSpPr/>
          <p:nvPr/>
        </p:nvGrpSpPr>
        <p:grpSpPr>
          <a:xfrm rot="900000">
            <a:off x="4170367" y="1827038"/>
            <a:ext cx="801814" cy="791785"/>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grpSp>
      <p:grpSp>
        <p:nvGrpSpPr>
          <p:cNvPr id="86" name="Group 85"/>
          <p:cNvGrpSpPr>
            <a:grpSpLocks noChangeAspect="1"/>
          </p:cNvGrpSpPr>
          <p:nvPr/>
        </p:nvGrpSpPr>
        <p:grpSpPr>
          <a:xfrm>
            <a:off x="4880573" y="3965836"/>
            <a:ext cx="2215777" cy="126321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7"/>
              <a:ext cx="2106932" cy="236852"/>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grpSp>
      <p:sp>
        <p:nvSpPr>
          <p:cNvPr id="96" name="Freeform 95"/>
          <p:cNvSpPr/>
          <p:nvPr/>
        </p:nvSpPr>
        <p:spPr bwMode="auto">
          <a:xfrm flipH="1">
            <a:off x="9057773" y="1836498"/>
            <a:ext cx="182940" cy="197344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97" name="Freeform 96"/>
          <p:cNvSpPr/>
          <p:nvPr/>
        </p:nvSpPr>
        <p:spPr bwMode="auto">
          <a:xfrm flipH="1" flipV="1">
            <a:off x="6647313" y="2222929"/>
            <a:ext cx="2276794" cy="8380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98" name="Freeform 97"/>
          <p:cNvSpPr/>
          <p:nvPr/>
        </p:nvSpPr>
        <p:spPr bwMode="auto">
          <a:xfrm flipH="1" flipV="1">
            <a:off x="6400757" y="2031818"/>
            <a:ext cx="2561526" cy="4571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99" name="Group 98"/>
          <p:cNvGrpSpPr/>
          <p:nvPr/>
        </p:nvGrpSpPr>
        <p:grpSpPr>
          <a:xfrm>
            <a:off x="9336203" y="714625"/>
            <a:ext cx="2598104" cy="3895591"/>
            <a:chOff x="9174813" y="1235154"/>
            <a:chExt cx="2598472" cy="389614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3" name="TextBox 66"/>
            <p:cNvSpPr txBox="1"/>
            <p:nvPr/>
          </p:nvSpPr>
          <p:spPr>
            <a:xfrm>
              <a:off x="9407750" y="2702551"/>
              <a:ext cx="1885342" cy="193927"/>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SaaS</a:t>
              </a:r>
            </a:p>
          </p:txBody>
        </p:sp>
        <p:sp>
          <p:nvSpPr>
            <p:cNvPr id="104" name="TextBox 70"/>
            <p:cNvSpPr txBox="1"/>
            <p:nvPr/>
          </p:nvSpPr>
          <p:spPr>
            <a:xfrm>
              <a:off x="9296955" y="4743445"/>
              <a:ext cx="2106932" cy="38785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6" name="TextBox 146"/>
            <p:cNvSpPr txBox="1"/>
            <p:nvPr/>
          </p:nvSpPr>
          <p:spPr>
            <a:xfrm>
              <a:off x="9450055" y="4223198"/>
              <a:ext cx="1195386" cy="25856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sp>
          <p:nvSpPr>
            <p:cNvPr id="110" name="TextBox 71"/>
            <p:cNvSpPr txBox="1"/>
            <p:nvPr/>
          </p:nvSpPr>
          <p:spPr>
            <a:xfrm>
              <a:off x="10350422" y="4223198"/>
              <a:ext cx="1195386" cy="25856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grpSp>
      <p:grpSp>
        <p:nvGrpSpPr>
          <p:cNvPr id="126" name="Group 125"/>
          <p:cNvGrpSpPr/>
          <p:nvPr/>
        </p:nvGrpSpPr>
        <p:grpSpPr>
          <a:xfrm>
            <a:off x="5157485" y="1520345"/>
            <a:ext cx="1742498" cy="1638619"/>
            <a:chOff x="4872450" y="2534458"/>
            <a:chExt cx="1742745" cy="1638851"/>
          </a:xfrm>
        </p:grpSpPr>
        <p:sp>
          <p:nvSpPr>
            <p:cNvPr id="127" name="Rectangle 126"/>
            <p:cNvSpPr/>
            <p:nvPr/>
          </p:nvSpPr>
          <p:spPr>
            <a:xfrm>
              <a:off x="4872450" y="3927053"/>
              <a:ext cx="1436496" cy="246256"/>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323">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sp>
        <p:nvSpPr>
          <p:cNvPr id="132" name="Freeform 131"/>
          <p:cNvSpPr/>
          <p:nvPr/>
        </p:nvSpPr>
        <p:spPr bwMode="auto">
          <a:xfrm>
            <a:off x="6172189" y="3392451"/>
            <a:ext cx="0" cy="799987"/>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145" name="Group 144"/>
          <p:cNvGrpSpPr/>
          <p:nvPr/>
        </p:nvGrpSpPr>
        <p:grpSpPr>
          <a:xfrm>
            <a:off x="398453" y="1547511"/>
            <a:ext cx="2444532" cy="172002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86"/>
                <a:chOff x="888578" y="2805236"/>
                <a:chExt cx="1698924" cy="1264686"/>
              </a:xfrm>
              <a:grpFill/>
            </p:grpSpPr>
            <p:sp>
              <p:nvSpPr>
                <p:cNvPr id="150" name="Rectangle 149"/>
                <p:cNvSpPr/>
                <p:nvPr/>
              </p:nvSpPr>
              <p:spPr>
                <a:xfrm>
                  <a:off x="888578" y="3875996"/>
                  <a:ext cx="1698924" cy="19392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753157" y="1555337"/>
            <a:ext cx="463874" cy="320494"/>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539601" y="1584238"/>
            <a:ext cx="474410" cy="23720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292568" y="1522522"/>
            <a:ext cx="296935" cy="296935"/>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270497" y="2785237"/>
            <a:ext cx="482299" cy="482299"/>
          </a:xfrm>
          <a:prstGeom prst="rect">
            <a:avLst/>
          </a:prstGeom>
        </p:spPr>
      </p:pic>
      <p:sp>
        <p:nvSpPr>
          <p:cNvPr id="1038" name="TextBox 1037"/>
          <p:cNvSpPr txBox="1"/>
          <p:nvPr/>
        </p:nvSpPr>
        <p:spPr>
          <a:xfrm>
            <a:off x="1765165" y="3698822"/>
            <a:ext cx="2257617" cy="1280310"/>
          </a:xfrm>
          <a:prstGeom prst="rect">
            <a:avLst/>
          </a:prstGeom>
          <a:solidFill>
            <a:srgbClr val="0075CC"/>
          </a:solidFill>
          <a:ln>
            <a:noFill/>
          </a:ln>
        </p:spPr>
        <p:txBody>
          <a:bodyPr wrap="none" lIns="182854" tIns="146284" rIns="182854" bIns="146284" rtlCol="0">
            <a:spAutoFit/>
          </a:bodyPr>
          <a:lstStyle/>
          <a:p>
            <a:pPr defTabSz="896386">
              <a:lnSpc>
                <a:spcPct val="90000"/>
              </a:lnSpc>
              <a:spcAft>
                <a:spcPts val="600"/>
              </a:spcAft>
            </a:pPr>
            <a:r>
              <a:rPr lang="en-US" sz="2000" kern="0" dirty="0">
                <a:solidFill>
                  <a:srgbClr val="FFFFFF"/>
                </a:solidFill>
              </a:rPr>
              <a:t>Synchronize and </a:t>
            </a:r>
          </a:p>
          <a:p>
            <a:pPr defTabSz="896386">
              <a:lnSpc>
                <a:spcPct val="90000"/>
              </a:lnSpc>
              <a:spcAft>
                <a:spcPts val="600"/>
              </a:spcAft>
            </a:pPr>
            <a:r>
              <a:rPr lang="en-US" sz="2000" kern="0" dirty="0">
                <a:solidFill>
                  <a:srgbClr val="FFFFFF"/>
                </a:solidFill>
              </a:rPr>
              <a:t>consolidate </a:t>
            </a:r>
          </a:p>
          <a:p>
            <a:pPr defTabSz="896386">
              <a:lnSpc>
                <a:spcPct val="90000"/>
              </a:lnSpc>
              <a:spcAft>
                <a:spcPts val="600"/>
              </a:spcAft>
            </a:pPr>
            <a:r>
              <a:rPr lang="en-US" sz="2000" kern="0" dirty="0">
                <a:solidFill>
                  <a:srgbClr val="FFFFFF"/>
                </a:solidFill>
              </a:rPr>
              <a:t>identities</a:t>
            </a:r>
          </a:p>
        </p:txBody>
      </p:sp>
      <p:sp>
        <p:nvSpPr>
          <p:cNvPr id="164" name="Title 2"/>
          <p:cNvSpPr>
            <a:spLocks noGrp="1"/>
          </p:cNvSpPr>
          <p:nvPr>
            <p:ph type="title"/>
          </p:nvPr>
        </p:nvSpPr>
        <p:spPr>
          <a:xfrm>
            <a:off x="2520051" y="5576241"/>
            <a:ext cx="8065819" cy="917445"/>
          </a:xfrm>
        </p:spPr>
        <p:txBody>
          <a:bodyPr>
            <a:noAutofit/>
          </a:bodyPr>
          <a:lstStyle/>
          <a:p>
            <a:pPr algn="l"/>
            <a:r>
              <a:rPr lang="en-US" sz="4000" dirty="0"/>
              <a:t>Key Scenarios to get started with Microsoft Azure</a:t>
            </a:r>
          </a:p>
        </p:txBody>
      </p:sp>
      <p:sp>
        <p:nvSpPr>
          <p:cNvPr id="1040" name="TextBox 1039"/>
          <p:cNvSpPr txBox="1"/>
          <p:nvPr/>
        </p:nvSpPr>
        <p:spPr>
          <a:xfrm>
            <a:off x="277052" y="254438"/>
            <a:ext cx="4275798" cy="794023"/>
          </a:xfrm>
          <a:prstGeom prst="rect">
            <a:avLst/>
          </a:prstGeom>
          <a:noFill/>
        </p:spPr>
        <p:txBody>
          <a:bodyPr wrap="none" lIns="182854" tIns="146284" rIns="182854" bIns="146284" rtlCol="0">
            <a:spAutoFit/>
          </a:bodyPr>
          <a:lstStyle/>
          <a:p>
            <a:pPr defTabSz="896386">
              <a:lnSpc>
                <a:spcPct val="90000"/>
              </a:lnSpc>
              <a:spcAft>
                <a:spcPts val="600"/>
              </a:spcAft>
            </a:pPr>
            <a:r>
              <a:rPr lang="en-US" sz="3600" kern="0" dirty="0">
                <a:solidFill>
                  <a:srgbClr val="002060"/>
                </a:solidFill>
              </a:rPr>
              <a:t>Identity as a Service</a:t>
            </a:r>
          </a:p>
        </p:txBody>
      </p:sp>
    </p:spTree>
    <p:extLst>
      <p:ext uri="{BB962C8B-B14F-4D97-AF65-F5344CB8AC3E}">
        <p14:creationId xmlns:p14="http://schemas.microsoft.com/office/powerpoint/2010/main" val="2716658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rgbClr val="1E8D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469900" y="1452699"/>
            <a:ext cx="11444838" cy="5150834"/>
          </a:xfrm>
          <a:prstGeom prst="rect">
            <a:avLst/>
          </a:prstGeom>
        </p:spPr>
      </p:pic>
      <p:sp>
        <p:nvSpPr>
          <p:cNvPr id="3" name="TextBox 2"/>
          <p:cNvSpPr txBox="1"/>
          <p:nvPr/>
        </p:nvSpPr>
        <p:spPr>
          <a:xfrm>
            <a:off x="469900" y="508000"/>
            <a:ext cx="37465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rPr>
              <a:t>Azure Momentum</a:t>
            </a:r>
          </a:p>
        </p:txBody>
      </p:sp>
      <p:sp>
        <p:nvSpPr>
          <p:cNvPr id="5" name="TextBox 4"/>
          <p:cNvSpPr txBox="1"/>
          <p:nvPr/>
        </p:nvSpPr>
        <p:spPr>
          <a:xfrm>
            <a:off x="9717638" y="6499934"/>
            <a:ext cx="2407687"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//BUILD 2016 – Day 2 Keynote</a:t>
            </a:r>
          </a:p>
        </p:txBody>
      </p:sp>
    </p:spTree>
    <p:extLst>
      <p:ext uri="{BB962C8B-B14F-4D97-AF65-F5344CB8AC3E}">
        <p14:creationId xmlns:p14="http://schemas.microsoft.com/office/powerpoint/2010/main" val="10335463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9002" y="1468571"/>
            <a:ext cx="3532963" cy="2979316"/>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3675" y="1644282"/>
            <a:ext cx="1853619" cy="971154"/>
          </a:xfrm>
          <a:prstGeom prst="rect">
            <a:avLst/>
          </a:prstGeom>
          <a:noFill/>
        </p:spPr>
        <p:txBody>
          <a:bodyPr wrap="square" rtlCol="0">
            <a:spAutoFit/>
          </a:bodyPr>
          <a:lstStyle/>
          <a:p>
            <a:pPr defTabSz="896214">
              <a:defRPr/>
            </a:pPr>
            <a:r>
              <a:rPr lang="en-US" sz="1400" kern="0" dirty="0">
                <a:solidFill>
                  <a:srgbClr val="002060"/>
                </a:solidFill>
              </a:rPr>
              <a:t>Microsoft </a:t>
            </a:r>
          </a:p>
          <a:p>
            <a:pPr defTabSz="896214">
              <a:defRPr/>
            </a:pPr>
            <a:r>
              <a:rPr lang="en-US" sz="1400" kern="0" dirty="0">
                <a:solidFill>
                  <a:srgbClr val="002060"/>
                </a:solidFill>
              </a:rPr>
              <a:t>     SQL </a:t>
            </a:r>
          </a:p>
          <a:p>
            <a:pPr defTabSz="896214">
              <a:defRPr/>
            </a:pPr>
            <a:r>
              <a:rPr lang="en-US" sz="1400" kern="0" dirty="0">
                <a:solidFill>
                  <a:srgbClr val="002060"/>
                </a:solidFill>
              </a:rPr>
              <a:t>       Server </a:t>
            </a:r>
          </a:p>
          <a:p>
            <a:pPr defTabSz="896214">
              <a:defRPr/>
            </a:pPr>
            <a:r>
              <a:rPr lang="en-US" sz="1400"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7086" y="1738709"/>
            <a:ext cx="780180" cy="780180"/>
          </a:xfrm>
          <a:prstGeom prst="rect">
            <a:avLst/>
          </a:prstGeom>
          <a:noFill/>
        </p:spPr>
      </p:pic>
      <p:grpSp>
        <p:nvGrpSpPr>
          <p:cNvPr id="21" name="Group 20"/>
          <p:cNvGrpSpPr/>
          <p:nvPr/>
        </p:nvGrpSpPr>
        <p:grpSpPr>
          <a:xfrm>
            <a:off x="2281797" y="1738709"/>
            <a:ext cx="780180" cy="897283"/>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1041" y="3270740"/>
            <a:ext cx="780180" cy="780180"/>
          </a:xfrm>
          <a:prstGeom prst="rect">
            <a:avLst/>
          </a:prstGeom>
          <a:noFill/>
        </p:spPr>
      </p:pic>
      <p:grpSp>
        <p:nvGrpSpPr>
          <p:cNvPr id="20" name="Group 19"/>
          <p:cNvGrpSpPr/>
          <p:nvPr/>
        </p:nvGrpSpPr>
        <p:grpSpPr>
          <a:xfrm>
            <a:off x="2361586" y="3270741"/>
            <a:ext cx="763478" cy="903290"/>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916" y="3709600"/>
            <a:ext cx="293827" cy="352592"/>
          </a:xfrm>
          <a:prstGeom prst="rect">
            <a:avLst/>
          </a:prstGeom>
        </p:spPr>
      </p:pic>
      <p:grpSp>
        <p:nvGrpSpPr>
          <p:cNvPr id="22" name="Group 21"/>
          <p:cNvGrpSpPr>
            <a:grpSpLocks noChangeAspect="1"/>
          </p:cNvGrpSpPr>
          <p:nvPr/>
        </p:nvGrpSpPr>
        <p:grpSpPr>
          <a:xfrm>
            <a:off x="738512" y="2120251"/>
            <a:ext cx="372529" cy="404274"/>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grpSp>
      <p:sp>
        <p:nvSpPr>
          <p:cNvPr id="85" name="TextBox 77"/>
          <p:cNvSpPr txBox="1"/>
          <p:nvPr/>
        </p:nvSpPr>
        <p:spPr>
          <a:xfrm>
            <a:off x="1129840" y="2548724"/>
            <a:ext cx="51046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IIS</a:t>
            </a:r>
          </a:p>
        </p:txBody>
      </p:sp>
      <p:cxnSp>
        <p:nvCxnSpPr>
          <p:cNvPr id="25" name="Straight Connector 24"/>
          <p:cNvCxnSpPr/>
          <p:nvPr/>
        </p:nvCxnSpPr>
        <p:spPr>
          <a:xfrm>
            <a:off x="1631850" y="2011232"/>
            <a:ext cx="70769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40308" y="3534041"/>
            <a:ext cx="70769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20490" y="3190689"/>
            <a:ext cx="711174" cy="312029"/>
          </a:xfrm>
          <a:prstGeom prst="rect">
            <a:avLst/>
          </a:prstGeom>
          <a:noFill/>
        </p:spPr>
        <p:txBody>
          <a:bodyPr wrap="square" rtlCol="0">
            <a:spAutoFit/>
          </a:bodyPr>
          <a:lstStyle/>
          <a:p>
            <a:pPr defTabSz="896214">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1710" y="1268123"/>
            <a:ext cx="5704669" cy="3151338"/>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66739" y="3664079"/>
            <a:ext cx="356565" cy="443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3243" y="479059"/>
            <a:ext cx="833320" cy="98483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01427" y="771130"/>
            <a:ext cx="1619228" cy="531737"/>
          </a:xfrm>
          <a:prstGeom prst="rect">
            <a:avLst/>
          </a:prstGeom>
          <a:noFill/>
        </p:spPr>
        <p:txBody>
          <a:bodyPr wrap="square" rtlCol="0">
            <a:spAutoFit/>
          </a:bodyPr>
          <a:lstStyle/>
          <a:p>
            <a:pPr defTabSz="896214">
              <a:defRPr/>
            </a:pPr>
            <a:r>
              <a:rPr lang="en-US" sz="1400" kern="0" dirty="0">
                <a:solidFill>
                  <a:srgbClr val="002060"/>
                </a:solidFill>
              </a:rPr>
              <a:t>On-premises /</a:t>
            </a:r>
          </a:p>
          <a:p>
            <a:pPr defTabSz="896214">
              <a:defRPr/>
            </a:pPr>
            <a:r>
              <a:rPr lang="en-US" sz="1400" kern="0" dirty="0">
                <a:solidFill>
                  <a:srgbClr val="002060"/>
                </a:solidFill>
              </a:rPr>
              <a:t>Hosting Services</a:t>
            </a:r>
          </a:p>
        </p:txBody>
      </p:sp>
      <p:sp>
        <p:nvSpPr>
          <p:cNvPr id="218" name="Circular Arrow 217"/>
          <p:cNvSpPr>
            <a:spLocks/>
          </p:cNvSpPr>
          <p:nvPr/>
        </p:nvSpPr>
        <p:spPr bwMode="auto">
          <a:xfrm>
            <a:off x="1303672" y="824589"/>
            <a:ext cx="7186719" cy="3925819"/>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2334" y="1121137"/>
            <a:ext cx="1989599" cy="531737"/>
          </a:xfrm>
          <a:prstGeom prst="rect">
            <a:avLst/>
          </a:prstGeom>
          <a:noFill/>
        </p:spPr>
        <p:txBody>
          <a:bodyPr wrap="square" rtlCol="0">
            <a:spAutoFit/>
          </a:bodyPr>
          <a:lstStyle/>
          <a:p>
            <a:pPr defTabSz="896214">
              <a:defRPr/>
            </a:pPr>
            <a:r>
              <a:rPr lang="en-US" sz="1400" kern="0" dirty="0">
                <a:solidFill>
                  <a:srgbClr val="002060"/>
                </a:solidFill>
              </a:rPr>
              <a:t>IIS/SQL Server Based </a:t>
            </a:r>
          </a:p>
          <a:p>
            <a:pPr defTabSz="896214">
              <a:defRPr/>
            </a:pPr>
            <a:r>
              <a:rPr lang="en-US" sz="1400" kern="0" dirty="0">
                <a:solidFill>
                  <a:srgbClr val="002060"/>
                </a:solidFill>
              </a:rPr>
              <a:t>Web Apps </a:t>
            </a:r>
          </a:p>
        </p:txBody>
      </p:sp>
      <p:sp>
        <p:nvSpPr>
          <p:cNvPr id="46" name="Rectangle 45"/>
          <p:cNvSpPr/>
          <p:nvPr/>
        </p:nvSpPr>
        <p:spPr>
          <a:xfrm>
            <a:off x="1718068" y="4750408"/>
            <a:ext cx="8670963" cy="363946"/>
          </a:xfrm>
          <a:prstGeom prst="rect">
            <a:avLst/>
          </a:prstGeom>
        </p:spPr>
        <p:txBody>
          <a:bodyPr wrap="none">
            <a:spAutoFit/>
          </a:bodyPr>
          <a:lstStyle/>
          <a:p>
            <a:pPr defTabSz="896386"/>
            <a:r>
              <a:rPr lang="en-US" sz="1765" b="1" kern="0" dirty="0">
                <a:solidFill>
                  <a:sysClr val="windowText" lastClr="000000"/>
                </a:solidFill>
              </a:rPr>
              <a:t>Web Apps - </a:t>
            </a:r>
            <a:r>
              <a:rPr lang="en-US" sz="1765" kern="0" dirty="0">
                <a:solidFill>
                  <a:sysClr val="windowText" lastClr="000000"/>
                </a:solidFill>
              </a:rPr>
              <a:t>Take your web apps to the cloud using inexpensive App Service Web Apps</a:t>
            </a:r>
            <a:endParaRPr lang="en-US" sz="1765" b="1" kern="0" dirty="0">
              <a:solidFill>
                <a:sysClr val="windowText" lastClr="000000"/>
              </a:solidFill>
            </a:endParaRPr>
          </a:p>
        </p:txBody>
      </p:sp>
      <p:sp>
        <p:nvSpPr>
          <p:cNvPr id="47" name="Rectangle 46"/>
          <p:cNvSpPr/>
          <p:nvPr/>
        </p:nvSpPr>
        <p:spPr>
          <a:xfrm>
            <a:off x="9675205" y="2772488"/>
            <a:ext cx="2522014"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192"/>
            <a:r>
              <a:rPr lang="en-US" sz="2745" kern="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20489" y="5435206"/>
            <a:ext cx="8065819" cy="91744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defTabSz="896171"/>
            <a:r>
              <a:rPr lang="en-US" sz="4000" spc="-98" dirty="0"/>
              <a:t>Key Scenarios to get started with Microsoft Azure</a:t>
            </a:r>
          </a:p>
        </p:txBody>
      </p:sp>
      <p:sp>
        <p:nvSpPr>
          <p:cNvPr id="49" name="Circular Arrow 48"/>
          <p:cNvSpPr>
            <a:spLocks/>
          </p:cNvSpPr>
          <p:nvPr/>
        </p:nvSpPr>
        <p:spPr bwMode="auto">
          <a:xfrm>
            <a:off x="1318766" y="2283757"/>
            <a:ext cx="7186719" cy="3925819"/>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8794" y="2548686"/>
            <a:ext cx="1885368" cy="531737"/>
          </a:xfrm>
          <a:prstGeom prst="rect">
            <a:avLst/>
          </a:prstGeom>
          <a:noFill/>
        </p:spPr>
        <p:txBody>
          <a:bodyPr wrap="square" rtlCol="0">
            <a:spAutoFit/>
          </a:bodyPr>
          <a:lstStyle/>
          <a:p>
            <a:pPr defTabSz="896214">
              <a:defRPr/>
            </a:pPr>
            <a:r>
              <a:rPr lang="en-US" sz="1400" kern="0" dirty="0">
                <a:solidFill>
                  <a:srgbClr val="002060"/>
                </a:solidFill>
              </a:rPr>
              <a:t>Non-IIS Open Source </a:t>
            </a:r>
          </a:p>
          <a:p>
            <a:pPr defTabSz="896214">
              <a:defRPr/>
            </a:pPr>
            <a:r>
              <a:rPr lang="en-US" sz="1400" kern="0" dirty="0">
                <a:solidFill>
                  <a:srgbClr val="002060"/>
                </a:solidFill>
              </a:rPr>
              <a:t>Web Apps</a:t>
            </a:r>
          </a:p>
        </p:txBody>
      </p:sp>
    </p:spTree>
    <p:extLst>
      <p:ext uri="{BB962C8B-B14F-4D97-AF65-F5344CB8AC3E}">
        <p14:creationId xmlns:p14="http://schemas.microsoft.com/office/powerpoint/2010/main" val="40274313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rc 1"/>
          <p:cNvSpPr/>
          <p:nvPr/>
        </p:nvSpPr>
        <p:spPr>
          <a:xfrm flipH="1">
            <a:off x="4304178" y="-523138"/>
            <a:ext cx="7325693" cy="8444223"/>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16" name="Straight Arrow Connector 15"/>
          <p:cNvCxnSpPr/>
          <p:nvPr/>
        </p:nvCxnSpPr>
        <p:spPr>
          <a:xfrm>
            <a:off x="7248003" y="3698974"/>
            <a:ext cx="86495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5521" y="3701533"/>
            <a:ext cx="237402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7591" y="2940997"/>
            <a:ext cx="1523092" cy="1515952"/>
          </a:xfrm>
          <a:prstGeom prst="rect">
            <a:avLst/>
          </a:prstGeom>
        </p:spPr>
      </p:pic>
      <p:sp>
        <p:nvSpPr>
          <p:cNvPr id="26" name="TextBox 25"/>
          <p:cNvSpPr txBox="1"/>
          <p:nvPr/>
        </p:nvSpPr>
        <p:spPr>
          <a:xfrm>
            <a:off x="5252588" y="4510539"/>
            <a:ext cx="1907916"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13" name="Group 12"/>
          <p:cNvGrpSpPr/>
          <p:nvPr/>
        </p:nvGrpSpPr>
        <p:grpSpPr>
          <a:xfrm>
            <a:off x="8424169" y="2766015"/>
            <a:ext cx="1320164" cy="1786697"/>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41" y="2691169"/>
            <a:ext cx="3761297" cy="2961705"/>
          </a:xfrm>
          <a:prstGeom prst="rect">
            <a:avLst/>
          </a:prstGeom>
        </p:spPr>
      </p:pic>
      <p:sp>
        <p:nvSpPr>
          <p:cNvPr id="14" name="TextBox 13"/>
          <p:cNvSpPr txBox="1"/>
          <p:nvPr/>
        </p:nvSpPr>
        <p:spPr>
          <a:xfrm>
            <a:off x="9641263" y="358676"/>
            <a:ext cx="2236358" cy="1104318"/>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5882" dirty="0">
                <a:solidFill>
                  <a:srgbClr val="0078D7"/>
                </a:solidFill>
                <a:latin typeface="Segoe UI Semilight" panose="020B0402040204020203" pitchFamily="34" charset="0"/>
                <a:cs typeface="Segoe UI Semilight" panose="020B0402040204020203" pitchFamily="34" charset="0"/>
              </a:rPr>
              <a:t>Azure</a:t>
            </a:r>
          </a:p>
        </p:txBody>
      </p:sp>
      <p:sp>
        <p:nvSpPr>
          <p:cNvPr id="15" name="White Background"/>
          <p:cNvSpPr/>
          <p:nvPr/>
        </p:nvSpPr>
        <p:spPr bwMode="auto">
          <a:xfrm>
            <a:off x="2" y="5256456"/>
            <a:ext cx="12192000" cy="16010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6979" y="4928345"/>
            <a:ext cx="2714605" cy="1972116"/>
          </a:xfrm>
          <a:prstGeom prst="rect">
            <a:avLst/>
          </a:prstGeom>
        </p:spPr>
      </p:pic>
      <p:sp>
        <p:nvSpPr>
          <p:cNvPr id="18" name="Title 2"/>
          <p:cNvSpPr txBox="1">
            <a:spLocks/>
          </p:cNvSpPr>
          <p:nvPr/>
        </p:nvSpPr>
        <p:spPr>
          <a:xfrm>
            <a:off x="2947773" y="5454172"/>
            <a:ext cx="8065819" cy="91744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defTabSz="896171"/>
            <a:r>
              <a:rPr lang="en-US" sz="4000" spc="-98" dirty="0"/>
              <a:t>Key Scenarios to get started with Microsoft Azure</a:t>
            </a:r>
          </a:p>
        </p:txBody>
      </p:sp>
    </p:spTree>
    <p:extLst>
      <p:ext uri="{BB962C8B-B14F-4D97-AF65-F5344CB8AC3E}">
        <p14:creationId xmlns:p14="http://schemas.microsoft.com/office/powerpoint/2010/main" val="196300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bwMode="auto">
          <a:xfrm rot="2700000">
            <a:off x="6090172" y="3271519"/>
            <a:ext cx="634968" cy="6349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1736" y="487"/>
            <a:ext cx="5800265" cy="68877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40" y="-523138"/>
            <a:ext cx="11511830" cy="8444223"/>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904" y="3698974"/>
            <a:ext cx="912299"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6124" y="2517104"/>
            <a:ext cx="2588073" cy="2143797"/>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81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1" y="2691169"/>
            <a:ext cx="457127" cy="1469239"/>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2300" y="5190317"/>
            <a:ext cx="1351356"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515151"/>
                </a:solidFill>
                <a:latin typeface="Segoe UI"/>
              </a:rPr>
              <a:t>On-Premises</a:t>
            </a:r>
          </a:p>
        </p:txBody>
      </p:sp>
      <p:sp>
        <p:nvSpPr>
          <p:cNvPr id="52" name="TextBox 51"/>
          <p:cNvSpPr txBox="1"/>
          <p:nvPr/>
        </p:nvSpPr>
        <p:spPr>
          <a:xfrm>
            <a:off x="2164318" y="5445333"/>
            <a:ext cx="2445989" cy="1368329"/>
          </a:xfrm>
          <a:prstGeom prst="rect">
            <a:avLst/>
          </a:prstGeom>
          <a:noFill/>
        </p:spPr>
        <p:txBody>
          <a:bodyPr wrap="square" lIns="179285" tIns="143428" rIns="179285" bIns="143428" rtlCol="0">
            <a:spAutoFit/>
          </a:bodyPr>
          <a:lstStyle/>
          <a:p>
            <a:pPr defTabSz="914367">
              <a:spcAft>
                <a:spcPts val="294"/>
              </a:spcAft>
              <a:defRPr/>
            </a:pPr>
            <a:r>
              <a:rPr lang="en-US" sz="1568" dirty="0">
                <a:solidFill>
                  <a:srgbClr val="4D4D4D"/>
                </a:solidFill>
                <a:latin typeface="Segoe UI Light"/>
              </a:rPr>
              <a:t>SAP</a:t>
            </a:r>
          </a:p>
          <a:p>
            <a:pPr defTabSz="914367">
              <a:spcAft>
                <a:spcPts val="294"/>
              </a:spcAft>
              <a:defRPr/>
            </a:pPr>
            <a:r>
              <a:rPr lang="en-US" sz="1568" dirty="0">
                <a:solidFill>
                  <a:srgbClr val="4D4D4D"/>
                </a:solidFill>
                <a:latin typeface="Segoe UI Light"/>
              </a:rPr>
              <a:t>Oracle</a:t>
            </a:r>
          </a:p>
          <a:p>
            <a:pPr defTabSz="914367">
              <a:spcAft>
                <a:spcPts val="294"/>
              </a:spcAft>
              <a:defRPr/>
            </a:pPr>
            <a:r>
              <a:rPr lang="en-US" sz="1568" dirty="0">
                <a:solidFill>
                  <a:srgbClr val="4D4D4D"/>
                </a:solidFill>
                <a:latin typeface="Segoe UI Light"/>
              </a:rPr>
              <a:t>Dynamics</a:t>
            </a:r>
          </a:p>
          <a:p>
            <a:pPr defTabSz="914367">
              <a:spcAft>
                <a:spcPts val="294"/>
              </a:spcAft>
              <a:defRPr/>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601" y="5199105"/>
            <a:ext cx="1557217" cy="1666395"/>
          </a:xfrm>
          <a:prstGeom prst="rect">
            <a:avLst/>
          </a:prstGeom>
        </p:spPr>
      </p:pic>
      <p:cxnSp>
        <p:nvCxnSpPr>
          <p:cNvPr id="55" name="Elbow Connector 54"/>
          <p:cNvCxnSpPr/>
          <p:nvPr/>
        </p:nvCxnSpPr>
        <p:spPr>
          <a:xfrm flipV="1">
            <a:off x="3531722" y="4660901"/>
            <a:ext cx="800322" cy="7692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5378" y="853159"/>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9738" y="1681972"/>
            <a:ext cx="4830396" cy="2897420"/>
          </a:xfrm>
          <a:prstGeom prst="rect">
            <a:avLst/>
          </a:prstGeom>
          <a:ln>
            <a:noFill/>
          </a:ln>
        </p:spPr>
      </p:pic>
      <p:sp>
        <p:nvSpPr>
          <p:cNvPr id="67" name="TextBox 66"/>
          <p:cNvSpPr txBox="1"/>
          <p:nvPr/>
        </p:nvSpPr>
        <p:spPr>
          <a:xfrm>
            <a:off x="6695378" y="846248"/>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Reporting</a:t>
            </a:r>
          </a:p>
        </p:txBody>
      </p:sp>
      <p:sp>
        <p:nvSpPr>
          <p:cNvPr id="74" name="TextBox 73"/>
          <p:cNvSpPr txBox="1"/>
          <p:nvPr/>
        </p:nvSpPr>
        <p:spPr>
          <a:xfrm>
            <a:off x="6695378" y="844344"/>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Machine Learning</a:t>
            </a:r>
          </a:p>
        </p:txBody>
      </p:sp>
      <p:grpSp>
        <p:nvGrpSpPr>
          <p:cNvPr id="65" name="Group 64"/>
          <p:cNvGrpSpPr/>
          <p:nvPr/>
        </p:nvGrpSpPr>
        <p:grpSpPr>
          <a:xfrm>
            <a:off x="457127" y="335754"/>
            <a:ext cx="1651104" cy="165110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628" y="1959281"/>
            <a:ext cx="1154103" cy="534056"/>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6241" y="1179225"/>
            <a:ext cx="2584136" cy="1108453"/>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9738" y="1688883"/>
            <a:ext cx="4830396" cy="2888382"/>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09738" y="1694460"/>
            <a:ext cx="4812150" cy="2895333"/>
          </a:xfrm>
          <a:prstGeom prst="rect">
            <a:avLst/>
          </a:prstGeom>
        </p:spPr>
      </p:pic>
      <p:sp>
        <p:nvSpPr>
          <p:cNvPr id="2" name="Rectangle 1"/>
          <p:cNvSpPr/>
          <p:nvPr/>
        </p:nvSpPr>
        <p:spPr bwMode="auto">
          <a:xfrm>
            <a:off x="7692134" y="1715515"/>
            <a:ext cx="454717" cy="1024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5388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p:cNvGrpSpPr/>
          <p:nvPr/>
        </p:nvGrpSpPr>
        <p:grpSpPr>
          <a:xfrm>
            <a:off x="-7702728" y="2517104"/>
            <a:ext cx="13426925" cy="3135770"/>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65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5891" y="4801190"/>
            <a:ext cx="5029862" cy="53664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3834" y="4801190"/>
            <a:ext cx="2300114" cy="16307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515151"/>
                  </a:solidFill>
                  <a:latin typeface="Segoe UI Semilight" panose="020B0402040204020203" pitchFamily="34" charset="0"/>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763981" y="5443547"/>
            <a:ext cx="2559771"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Intelligent Action</a:t>
            </a:r>
          </a:p>
        </p:txBody>
      </p:sp>
      <p:grpSp>
        <p:nvGrpSpPr>
          <p:cNvPr id="2" name="Group 1"/>
          <p:cNvGrpSpPr/>
          <p:nvPr/>
        </p:nvGrpSpPr>
        <p:grpSpPr>
          <a:xfrm>
            <a:off x="457127" y="335754"/>
            <a:ext cx="4463250" cy="2157583"/>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45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18368"/>
            <a:ext cx="11029450" cy="810829"/>
          </a:xfrm>
          <a:prstGeom prst="rect">
            <a:avLst/>
          </a:prstGeom>
        </p:spPr>
        <p:txBody>
          <a:bodyPr anchor="t"/>
          <a:lstStyle/>
          <a:p>
            <a:r>
              <a:rPr lang="en-US" sz="4799" dirty="0"/>
              <a:t>Activate your MSDN Benefits…</a:t>
            </a:r>
          </a:p>
        </p:txBody>
      </p:sp>
      <p:sp>
        <p:nvSpPr>
          <p:cNvPr id="3" name="Rectangle 2"/>
          <p:cNvSpPr/>
          <p:nvPr/>
        </p:nvSpPr>
        <p:spPr>
          <a:xfrm>
            <a:off x="2452" y="5404583"/>
            <a:ext cx="12187097" cy="1452039"/>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99" kern="0" dirty="0">
              <a:solidFill>
                <a:schemeClr val="tx1"/>
              </a:solidFill>
            </a:endParaRPr>
          </a:p>
        </p:txBody>
      </p:sp>
      <p:grpSp>
        <p:nvGrpSpPr>
          <p:cNvPr id="12" name="Group 11"/>
          <p:cNvGrpSpPr/>
          <p:nvPr/>
        </p:nvGrpSpPr>
        <p:grpSpPr>
          <a:xfrm>
            <a:off x="10137797" y="5570639"/>
            <a:ext cx="1446230" cy="1119972"/>
            <a:chOff x="2951543" y="5571503"/>
            <a:chExt cx="1446812" cy="1120424"/>
          </a:xfrm>
        </p:grpSpPr>
        <p:sp>
          <p:nvSpPr>
            <p:cNvPr id="10" name="TextBox 9"/>
            <p:cNvSpPr txBox="1"/>
            <p:nvPr/>
          </p:nvSpPr>
          <p:spPr>
            <a:xfrm>
              <a:off x="2951543" y="5571503"/>
              <a:ext cx="856526" cy="845836"/>
            </a:xfrm>
            <a:prstGeom prst="rect">
              <a:avLst/>
            </a:prstGeom>
            <a:noFill/>
          </p:spPr>
          <p:txBody>
            <a:bodyPr wrap="square" rtlCol="0">
              <a:spAutoFit/>
            </a:bodyPr>
            <a:lstStyle/>
            <a:p>
              <a:pPr algn="ctr" defTabSz="896386"/>
              <a:r>
                <a:rPr lang="en-US" sz="4799" kern="0" dirty="0">
                  <a:solidFill>
                    <a:sysClr val="windowText" lastClr="000000"/>
                  </a:solidFill>
                </a:rPr>
                <a:t>89</a:t>
              </a:r>
            </a:p>
          </p:txBody>
        </p:sp>
        <p:sp>
          <p:nvSpPr>
            <p:cNvPr id="11" name="TextBox 10"/>
            <p:cNvSpPr txBox="1"/>
            <p:nvPr/>
          </p:nvSpPr>
          <p:spPr>
            <a:xfrm>
              <a:off x="2951543" y="6230204"/>
              <a:ext cx="1446812" cy="461723"/>
            </a:xfrm>
            <a:prstGeom prst="rect">
              <a:avLst/>
            </a:prstGeom>
            <a:noFill/>
          </p:spPr>
          <p:txBody>
            <a:bodyPr wrap="none" rtlCol="0">
              <a:spAutoFit/>
            </a:bodyPr>
            <a:lstStyle/>
            <a:p>
              <a:pPr defTabSz="896386"/>
              <a:r>
                <a:rPr lang="en-US" sz="2399" kern="0" dirty="0">
                  <a:solidFill>
                    <a:sysClr val="windowText" lastClr="000000"/>
                  </a:solidFill>
                </a:rPr>
                <a:t>Countries</a:t>
              </a:r>
            </a:p>
          </p:txBody>
        </p:sp>
      </p:grpSp>
      <p:grpSp>
        <p:nvGrpSpPr>
          <p:cNvPr id="15" name="Group 14"/>
          <p:cNvGrpSpPr/>
          <p:nvPr/>
        </p:nvGrpSpPr>
        <p:grpSpPr>
          <a:xfrm>
            <a:off x="3544198" y="5570643"/>
            <a:ext cx="2204091" cy="1127281"/>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defTabSz="896386"/>
              <a:r>
                <a:rPr lang="en-US" sz="4799" b="1" kern="0" dirty="0">
                  <a:solidFill>
                    <a:sysClr val="windowText" lastClr="000000"/>
                  </a:solidFill>
                </a:rPr>
                <a:t>33%</a:t>
              </a:r>
              <a:r>
                <a:rPr lang="en-US" sz="2399" b="1" kern="0" baseline="100000" dirty="0">
                  <a:solidFill>
                    <a:sysClr val="windowText" lastClr="000000"/>
                  </a:solidFill>
                </a:rPr>
                <a:t>off</a:t>
              </a:r>
              <a:endParaRPr lang="en-US" sz="4799" b="1" kern="0" baseline="100000" dirty="0">
                <a:solidFill>
                  <a:sysClr val="windowText" lastClr="000000"/>
                </a:solidFill>
              </a:endParaRPr>
            </a:p>
          </p:txBody>
        </p:sp>
        <p:sp>
          <p:nvSpPr>
            <p:cNvPr id="14" name="TextBox 13"/>
            <p:cNvSpPr txBox="1"/>
            <p:nvPr/>
          </p:nvSpPr>
          <p:spPr>
            <a:xfrm>
              <a:off x="3045971" y="6230205"/>
              <a:ext cx="2110549" cy="469033"/>
            </a:xfrm>
            <a:prstGeom prst="rect">
              <a:avLst/>
            </a:prstGeom>
            <a:noFill/>
          </p:spPr>
          <p:txBody>
            <a:bodyPr wrap="square" rtlCol="0">
              <a:spAutoFit/>
            </a:bodyPr>
            <a:lstStyle/>
            <a:p>
              <a:pPr defTabSz="896386"/>
              <a:r>
                <a:rPr lang="en-US" sz="2399" kern="0" dirty="0">
                  <a:solidFill>
                    <a:sysClr val="windowText" lastClr="000000"/>
                  </a:solidFill>
                </a:rPr>
                <a:t>Dev/Test VMs</a:t>
              </a:r>
            </a:p>
          </p:txBody>
        </p:sp>
      </p:grpSp>
      <p:grpSp>
        <p:nvGrpSpPr>
          <p:cNvPr id="16" name="Group 15"/>
          <p:cNvGrpSpPr/>
          <p:nvPr/>
        </p:nvGrpSpPr>
        <p:grpSpPr>
          <a:xfrm>
            <a:off x="6767769" y="5570643"/>
            <a:ext cx="2350547" cy="1127281"/>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defTabSz="896386"/>
              <a:r>
                <a:rPr lang="en-US" sz="4799" b="1" kern="0" dirty="0">
                  <a:solidFill>
                    <a:sysClr val="windowText" lastClr="000000"/>
                  </a:solidFill>
                </a:rPr>
                <a:t>25%</a:t>
              </a:r>
              <a:r>
                <a:rPr lang="en-US" sz="2399" b="1" kern="0" baseline="100000" dirty="0">
                  <a:solidFill>
                    <a:sysClr val="windowText" lastClr="000000"/>
                  </a:solidFill>
                </a:rPr>
                <a:t>off</a:t>
              </a:r>
              <a:endParaRPr lang="en-US" sz="4799" b="1" kern="0" baseline="100000" dirty="0">
                <a:solidFill>
                  <a:sysClr val="windowText" lastClr="000000"/>
                </a:solidFill>
              </a:endParaRPr>
            </a:p>
          </p:txBody>
        </p:sp>
        <p:sp>
          <p:nvSpPr>
            <p:cNvPr id="18" name="TextBox 17"/>
            <p:cNvSpPr txBox="1"/>
            <p:nvPr/>
          </p:nvSpPr>
          <p:spPr>
            <a:xfrm>
              <a:off x="3045971" y="6230205"/>
              <a:ext cx="2257063" cy="469033"/>
            </a:xfrm>
            <a:prstGeom prst="rect">
              <a:avLst/>
            </a:prstGeom>
            <a:noFill/>
          </p:spPr>
          <p:txBody>
            <a:bodyPr wrap="square" rtlCol="0">
              <a:spAutoFit/>
            </a:bodyPr>
            <a:lstStyle/>
            <a:p>
              <a:pPr defTabSz="896386"/>
              <a:r>
                <a:rPr lang="en-US" sz="2399" kern="0" dirty="0">
                  <a:solidFill>
                    <a:sysClr val="windowText" lastClr="000000"/>
                  </a:solidFill>
                </a:rPr>
                <a:t>Other Dev/Test</a:t>
              </a:r>
            </a:p>
          </p:txBody>
        </p:sp>
      </p:grpSp>
      <p:cxnSp>
        <p:nvCxnSpPr>
          <p:cNvPr id="20" name="Straight Connector 19"/>
          <p:cNvCxnSpPr/>
          <p:nvPr/>
        </p:nvCxnSpPr>
        <p:spPr>
          <a:xfrm flipV="1">
            <a:off x="3751140" y="1817874"/>
            <a:ext cx="0" cy="26726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360" y="1817873"/>
            <a:ext cx="0" cy="26726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887" y="2009119"/>
            <a:ext cx="2814804" cy="183263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3068" y="4687886"/>
            <a:ext cx="3098925" cy="461537"/>
          </a:xfrm>
          <a:prstGeom prst="rect">
            <a:avLst/>
          </a:prstGeom>
        </p:spPr>
        <p:txBody>
          <a:bodyPr wrap="none">
            <a:spAutoFit/>
          </a:bodyPr>
          <a:lstStyle/>
          <a:p>
            <a:pPr defTabSz="896386"/>
            <a:r>
              <a:rPr lang="en-US" sz="2399" b="1" i="1" kern="0" dirty="0">
                <a:solidFill>
                  <a:sysClr val="windowText" lastClr="000000"/>
                </a:solidFill>
              </a:rPr>
              <a:t>3</a:t>
            </a:r>
            <a:r>
              <a:rPr lang="en-US" sz="2399" kern="0" dirty="0">
                <a:solidFill>
                  <a:sysClr val="windowText" lastClr="000000"/>
                </a:solidFill>
              </a:rPr>
              <a:t> VMs for </a:t>
            </a:r>
            <a:r>
              <a:rPr lang="en-US" sz="2399" b="1" i="1" kern="0" dirty="0">
                <a:solidFill>
                  <a:sysClr val="windowText" lastClr="000000"/>
                </a:solidFill>
              </a:rPr>
              <a:t>16 </a:t>
            </a:r>
            <a:r>
              <a:rPr lang="en-US" sz="2399" kern="0" dirty="0">
                <a:solidFill>
                  <a:sysClr val="windowText" lastClr="000000"/>
                </a:solidFill>
              </a:rPr>
              <a:t>hrs a day</a:t>
            </a:r>
          </a:p>
        </p:txBody>
      </p:sp>
      <p:sp>
        <p:nvSpPr>
          <p:cNvPr id="31" name="Rectangle 30"/>
          <p:cNvSpPr/>
          <p:nvPr/>
        </p:nvSpPr>
        <p:spPr>
          <a:xfrm>
            <a:off x="4028347" y="4687886"/>
            <a:ext cx="3959738" cy="461537"/>
          </a:xfrm>
          <a:prstGeom prst="rect">
            <a:avLst/>
          </a:prstGeom>
        </p:spPr>
        <p:txBody>
          <a:bodyPr wrap="none">
            <a:spAutoFit/>
          </a:bodyPr>
          <a:lstStyle/>
          <a:p>
            <a:pPr defTabSz="896386"/>
            <a:r>
              <a:rPr lang="en-US" sz="2399" b="1" i="1" kern="0" dirty="0">
                <a:solidFill>
                  <a:sysClr val="windowText" lastClr="000000"/>
                </a:solidFill>
              </a:rPr>
              <a:t>80</a:t>
            </a:r>
            <a:r>
              <a:rPr lang="en-US" sz="2399" kern="0" dirty="0">
                <a:solidFill>
                  <a:sysClr val="windowText" lastClr="000000"/>
                </a:solidFill>
              </a:rPr>
              <a:t> VMs for </a:t>
            </a:r>
            <a:r>
              <a:rPr lang="en-US" sz="2399" b="1" i="1" kern="0" dirty="0">
                <a:solidFill>
                  <a:sysClr val="windowText" lastClr="000000"/>
                </a:solidFill>
              </a:rPr>
              <a:t>20</a:t>
            </a:r>
            <a:r>
              <a:rPr lang="en-US" sz="2399" kern="0" dirty="0">
                <a:solidFill>
                  <a:sysClr val="windowText" lastClr="000000"/>
                </a:solidFill>
              </a:rPr>
              <a:t> hour load test</a:t>
            </a:r>
          </a:p>
        </p:txBody>
      </p:sp>
      <p:grpSp>
        <p:nvGrpSpPr>
          <p:cNvPr id="40" name="Group 39"/>
          <p:cNvGrpSpPr/>
          <p:nvPr/>
        </p:nvGrpSpPr>
        <p:grpSpPr>
          <a:xfrm>
            <a:off x="3906118" y="1817873"/>
            <a:ext cx="4370829" cy="529452"/>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558" y="2513386"/>
            <a:ext cx="4370829" cy="529452"/>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557" y="3208447"/>
            <a:ext cx="4370829" cy="529452"/>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8087" y="3916942"/>
            <a:ext cx="4370829" cy="529452"/>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550" y="4688161"/>
            <a:ext cx="3520516" cy="461537"/>
          </a:xfrm>
          <a:prstGeom prst="rect">
            <a:avLst/>
          </a:prstGeom>
        </p:spPr>
        <p:txBody>
          <a:bodyPr wrap="none">
            <a:spAutoFit/>
          </a:bodyPr>
          <a:lstStyle/>
          <a:p>
            <a:pPr defTabSz="896386"/>
            <a:r>
              <a:rPr lang="en-US" sz="2399" kern="0" dirty="0">
                <a:solidFill>
                  <a:sysClr val="windowText" lastClr="000000"/>
                </a:solidFill>
              </a:rPr>
              <a:t>Up to </a:t>
            </a:r>
            <a:r>
              <a:rPr lang="en-US" sz="2399" b="1" i="1" kern="0" dirty="0">
                <a:solidFill>
                  <a:sysClr val="windowText" lastClr="000000"/>
                </a:solidFill>
              </a:rPr>
              <a:t>100</a:t>
            </a:r>
            <a:r>
              <a:rPr lang="en-US" sz="2399" kern="0" dirty="0">
                <a:solidFill>
                  <a:sysClr val="windowText" lastClr="000000"/>
                </a:solidFill>
              </a:rPr>
              <a:t> web sites </a:t>
            </a:r>
            <a:r>
              <a:rPr lang="en-US" sz="2399" i="1" kern="0" dirty="0">
                <a:solidFill>
                  <a:sysClr val="windowText" lastClr="000000"/>
                </a:solidFill>
              </a:rPr>
              <a:t>+</a:t>
            </a:r>
            <a:r>
              <a:rPr lang="en-US" sz="2399" kern="0" dirty="0">
                <a:solidFill>
                  <a:sysClr val="windowText" lastClr="000000"/>
                </a:solidFill>
              </a:rPr>
              <a:t> DB</a:t>
            </a:r>
          </a:p>
        </p:txBody>
      </p:sp>
      <p:grpSp>
        <p:nvGrpSpPr>
          <p:cNvPr id="76" name="Group 75"/>
          <p:cNvGrpSpPr/>
          <p:nvPr/>
        </p:nvGrpSpPr>
        <p:grpSpPr>
          <a:xfrm>
            <a:off x="8831768" y="2259466"/>
            <a:ext cx="3162110" cy="1792732"/>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697908" cy="1015429"/>
            </a:xfrm>
            <a:prstGeom prst="rect">
              <a:avLst/>
            </a:prstGeom>
            <a:noFill/>
          </p:spPr>
          <p:txBody>
            <a:bodyPr wrap="none" rtlCol="0">
              <a:spAutoFit/>
            </a:bodyPr>
            <a:lstStyle/>
            <a:p>
              <a:pPr defTabSz="896386"/>
              <a:r>
                <a:rPr lang="en-US" sz="5996" kern="0" dirty="0">
                  <a:solidFill>
                    <a:sysClr val="windowText" lastClr="000000"/>
                  </a:solidFill>
                </a:rPr>
                <a:t>+</a:t>
              </a:r>
            </a:p>
          </p:txBody>
        </p:sp>
      </p:grpSp>
      <p:grpSp>
        <p:nvGrpSpPr>
          <p:cNvPr id="77" name="Group 76"/>
          <p:cNvGrpSpPr/>
          <p:nvPr/>
        </p:nvGrpSpPr>
        <p:grpSpPr>
          <a:xfrm>
            <a:off x="168387" y="5570641"/>
            <a:ext cx="2356330" cy="1127280"/>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99" kern="0">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pPr defTabSz="896386"/>
                <a:r>
                  <a:rPr lang="en-US" sz="4799" b="1" kern="0" dirty="0">
                    <a:solidFill>
                      <a:sysClr val="windowText" lastClr="000000"/>
                    </a:solidFill>
                  </a:rPr>
                  <a:t>$150</a:t>
                </a:r>
                <a:endParaRPr lang="en-US" sz="4799" b="1" kern="0" baseline="100000" dirty="0">
                  <a:solidFill>
                    <a:sysClr val="windowText" lastClr="000000"/>
                  </a:solidFill>
                </a:endParaRPr>
              </a:p>
            </p:txBody>
          </p:sp>
          <p:sp>
            <p:nvSpPr>
              <p:cNvPr id="82" name="TextBox 81"/>
              <p:cNvSpPr txBox="1"/>
              <p:nvPr/>
            </p:nvSpPr>
            <p:spPr>
              <a:xfrm>
                <a:off x="1759351" y="6353446"/>
                <a:ext cx="1736203" cy="469033"/>
              </a:xfrm>
              <a:prstGeom prst="rect">
                <a:avLst/>
              </a:prstGeom>
              <a:noFill/>
            </p:spPr>
            <p:txBody>
              <a:bodyPr wrap="square" rtlCol="0">
                <a:spAutoFit/>
              </a:bodyPr>
              <a:lstStyle/>
              <a:p>
                <a:pPr defTabSz="896386"/>
                <a:r>
                  <a:rPr lang="en-US" sz="2399" kern="0" dirty="0">
                    <a:solidFill>
                      <a:sysClr val="windowText" lastClr="000000"/>
                    </a:solidFill>
                  </a:rPr>
                  <a:t>per Month</a:t>
                </a:r>
              </a:p>
            </p:txBody>
          </p:sp>
        </p:grpSp>
        <p:sp>
          <p:nvSpPr>
            <p:cNvPr id="79" name="TextBox 78"/>
            <p:cNvSpPr txBox="1"/>
            <p:nvPr/>
          </p:nvSpPr>
          <p:spPr>
            <a:xfrm>
              <a:off x="166002" y="5610043"/>
              <a:ext cx="707530" cy="400142"/>
            </a:xfrm>
            <a:prstGeom prst="rect">
              <a:avLst/>
            </a:prstGeom>
            <a:noFill/>
          </p:spPr>
          <p:txBody>
            <a:bodyPr wrap="none" rtlCol="0">
              <a:spAutoFit/>
            </a:bodyPr>
            <a:lstStyle/>
            <a:p>
              <a:pPr defTabSz="896386"/>
              <a:r>
                <a:rPr lang="en-US" sz="1999" kern="0" spc="-150" dirty="0">
                  <a:solidFill>
                    <a:sysClr val="windowText" lastClr="000000"/>
                  </a:solidFill>
                </a:rPr>
                <a:t>Up to</a:t>
              </a:r>
            </a:p>
          </p:txBody>
        </p:sp>
      </p:grpSp>
    </p:spTree>
    <p:extLst>
      <p:ext uri="{BB962C8B-B14F-4D97-AF65-F5344CB8AC3E}">
        <p14:creationId xmlns:p14="http://schemas.microsoft.com/office/powerpoint/2010/main" val="23342082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bwMode="auto">
          <a:xfrm>
            <a:off x="2451" y="487"/>
            <a:ext cx="12240542" cy="6874164"/>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075" y="170002"/>
            <a:ext cx="12270068" cy="6704649"/>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9893" y="2955077"/>
            <a:ext cx="9199976" cy="964983"/>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5998" dirty="0">
                <a:solidFill>
                  <a:srgbClr val="0070C0"/>
                </a:solidFill>
              </a:rPr>
              <a:t>Get started today at http://azure.microsoft.com</a:t>
            </a:r>
          </a:p>
        </p:txBody>
      </p:sp>
    </p:spTree>
    <p:extLst>
      <p:ext uri="{BB962C8B-B14F-4D97-AF65-F5344CB8AC3E}">
        <p14:creationId xmlns:p14="http://schemas.microsoft.com/office/powerpoint/2010/main" val="302427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marR="0" lvl="0" indent="-676959" algn="l" defTabSz="896157" rtl="0" eaLnBrk="1" fontAlgn="auto" latinLnBrk="0" hangingPunct="1">
                <a:lnSpc>
                  <a:spcPts val="6666"/>
                </a:lnSpc>
                <a:spcBef>
                  <a:spcPct val="20000"/>
                </a:spcBef>
                <a:spcAft>
                  <a:spcPts val="0"/>
                </a:spcAft>
                <a:buClrTx/>
                <a:buSzTx/>
                <a:buFont typeface="Arial" pitchFamily="34" charset="0"/>
                <a:buNone/>
                <a:tabLst/>
                <a:defRPr/>
              </a:pPr>
              <a:r>
                <a:rPr kumimoji="0" lang="en-US" sz="5980" b="0" i="0" u="none" strike="noStrike" kern="1200" cap="none" spc="-150" normalizeH="0" baseline="0" noProof="0" dirty="0">
                  <a:ln>
                    <a:noFill/>
                  </a:ln>
                  <a:solidFill>
                    <a:srgbClr val="FFFFFF"/>
                  </a:solidFill>
                  <a:effectLst/>
                  <a:uLnTx/>
                  <a:uFillTx/>
                  <a:latin typeface="Segoe UI Light"/>
                  <a:ea typeface="+mn-ea"/>
                  <a:cs typeface="+mn-cs"/>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11C1FF"/>
                  </a:solidFill>
                  <a:effectLst/>
                  <a:uLnTx/>
                  <a:uFillTx/>
                  <a:latin typeface="+mj-lt"/>
                  <a:ea typeface="+mn-ea"/>
                  <a:cs typeface="+mn-cs"/>
                </a:rPr>
                <a:t>Visit azure.microsoft.com</a:t>
              </a:r>
              <a:endParaRPr kumimoji="0" lang="en-US" sz="4000" b="0" i="0" u="none" strike="noStrike" kern="1200" cap="none" spc="0" normalizeH="0" baseline="0" noProof="0" dirty="0">
                <a:ln>
                  <a:noFill/>
                </a:ln>
                <a:solidFill>
                  <a:srgbClr val="11C1FF"/>
                </a:solidFill>
                <a:effectLst/>
                <a:uLnTx/>
                <a:uFillTx/>
                <a:latin typeface="+mj-lt"/>
                <a:ea typeface="+mn-ea"/>
                <a:cs typeface="+mn-cs"/>
              </a:endParaRPr>
            </a:p>
          </p:txBody>
        </p:sp>
      </p:grpSp>
    </p:spTree>
    <p:extLst>
      <p:ext uri="{BB962C8B-B14F-4D97-AF65-F5344CB8AC3E}">
        <p14:creationId xmlns:p14="http://schemas.microsoft.com/office/powerpoint/2010/main" val="307558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19266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1080745"/>
          </a:xfrm>
        </p:spPr>
        <p:txBody>
          <a:bodyPr/>
          <a:lstStyle/>
          <a:p>
            <a:r>
              <a:rPr lang="en-US" dirty="0"/>
              <a:t>Let’s Do a Lab!</a:t>
            </a:r>
          </a:p>
        </p:txBody>
      </p:sp>
      <p:sp>
        <p:nvSpPr>
          <p:cNvPr id="3" name="Picture Placeholder 2"/>
          <p:cNvSpPr>
            <a:spLocks noGrp="1"/>
          </p:cNvSpPr>
          <p:nvPr>
            <p:ph type="pic" sz="quarter" idx="10"/>
          </p:nvPr>
        </p:nvSpPr>
        <p:spPr/>
      </p:sp>
      <p:sp>
        <p:nvSpPr>
          <p:cNvPr id="4" name="TextBox 3"/>
          <p:cNvSpPr txBox="1"/>
          <p:nvPr/>
        </p:nvSpPr>
        <p:spPr>
          <a:xfrm>
            <a:off x="269240" y="2615520"/>
            <a:ext cx="5828315" cy="2619179"/>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Start at </a:t>
            </a:r>
            <a:r>
              <a:rPr lang="en-US" sz="2000" dirty="0">
                <a:gradFill>
                  <a:gsLst>
                    <a:gs pos="2917">
                      <a:schemeClr val="tx1"/>
                    </a:gs>
                    <a:gs pos="30000">
                      <a:schemeClr val="tx1"/>
                    </a:gs>
                  </a:gsLst>
                  <a:lin ang="5400000" scaled="0"/>
                </a:gradFill>
                <a:hlinkClick r:id="rId3"/>
              </a:rPr>
              <a:t>https://github.com/Azure-Readiness/DevCamp/tree/master/HOL</a:t>
            </a:r>
            <a:endParaRPr lang="en-US" sz="20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Lab 1 – Setup</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Visual Studio</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SDK for .NET (Visual Studio)</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PowerShell</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CLI</a:t>
            </a:r>
          </a:p>
        </p:txBody>
      </p:sp>
    </p:spTree>
    <p:extLst>
      <p:ext uri="{BB962C8B-B14F-4D97-AF65-F5344CB8AC3E}">
        <p14:creationId xmlns:p14="http://schemas.microsoft.com/office/powerpoint/2010/main" val="37106300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616125"/>
            <a:ext cx="11655078" cy="1730322"/>
          </a:xfrm>
        </p:spPr>
        <p:txBody>
          <a:bodyPr anchor="ctr"/>
          <a:lstStyle/>
          <a:p>
            <a:pPr algn="ctr"/>
            <a:r>
              <a:rPr lang="en-US" sz="6470" dirty="0">
                <a:solidFill>
                  <a:schemeClr val="tx1"/>
                </a:solidFill>
              </a:rPr>
              <a:t>The Cloud is changing the world</a:t>
            </a:r>
          </a:p>
        </p:txBody>
      </p:sp>
    </p:spTree>
    <p:extLst>
      <p:ext uri="{BB962C8B-B14F-4D97-AF65-F5344CB8AC3E}">
        <p14:creationId xmlns:p14="http://schemas.microsoft.com/office/powerpoint/2010/main" val="2393690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sz="4313" dirty="0">
                <a:solidFill>
                  <a:schemeClr val="tx1"/>
                </a:solidFill>
              </a:rPr>
              <a:t>Regional management, regional resilience  </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z="784" spc="-100" dirty="0">
              <a:solidFill>
                <a:srgbClr val="FFFFFF"/>
              </a:solidFill>
              <a:latin typeface="Segoe UI"/>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latin typeface="Segoe UI"/>
            </a:endParaRPr>
          </a:p>
        </p:txBody>
      </p:sp>
      <p:sp>
        <p:nvSpPr>
          <p:cNvPr id="69" name="Rectangle 68"/>
          <p:cNvSpPr/>
          <p:nvPr/>
        </p:nvSpPr>
        <p:spPr>
          <a:xfrm>
            <a:off x="6987146" y="6220809"/>
            <a:ext cx="2601625"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latin typeface="Segoe UI"/>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defRPr/>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4765" y="5355297"/>
            <a:ext cx="3440997" cy="163429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30 Azure Regions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22 Generally Available</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8 Announced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More than AWS and Google Cloud </a:t>
            </a:r>
            <a:r>
              <a:rPr lang="en-US" sz="1600" i="1" dirty="0">
                <a:gradFill>
                  <a:gsLst>
                    <a:gs pos="2917">
                      <a:schemeClr val="tx1"/>
                    </a:gs>
                    <a:gs pos="30000">
                      <a:schemeClr val="tx1"/>
                    </a:gs>
                  </a:gsLst>
                  <a:lin ang="5400000" scaled="0"/>
                </a:gradFill>
              </a:rPr>
              <a:t>combined!</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4037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3897600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925562"/>
          </a:xfrm>
        </p:spPr>
        <p:txBody>
          <a:bodyPr/>
          <a:lstStyle/>
          <a:p>
            <a:r>
              <a:rPr lang="en-US" dirty="0"/>
              <a:t>Moving from on-premises to “Azure first”</a:t>
            </a:r>
          </a:p>
          <a:p>
            <a:r>
              <a:rPr lang="en-US" dirty="0"/>
              <a:t>Embrace platform services – don’t want to manage servers</a:t>
            </a:r>
          </a:p>
          <a:p>
            <a:r>
              <a:rPr lang="en-US" dirty="0"/>
              <a:t>U.S. audience with growing global presence</a:t>
            </a:r>
          </a:p>
          <a:p>
            <a:r>
              <a:rPr lang="en-US" dirty="0"/>
              <a:t>Very sensitive to performance metrics</a:t>
            </a:r>
          </a:p>
          <a:p>
            <a:r>
              <a:rPr lang="en-US" dirty="0"/>
              <a:t>Primarily in East US; moving more to West US too</a:t>
            </a:r>
          </a:p>
        </p:txBody>
      </p:sp>
      <p:sp>
        <p:nvSpPr>
          <p:cNvPr id="3" name="Title 2"/>
          <p:cNvSpPr>
            <a:spLocks noGrp="1"/>
          </p:cNvSpPr>
          <p:nvPr>
            <p:ph type="title"/>
          </p:nvPr>
        </p:nvSpPr>
        <p:spPr/>
        <p:txBody>
          <a:bodyPr/>
          <a:lstStyle/>
          <a:p>
            <a:r>
              <a:rPr lang="en-US" dirty="0"/>
              <a:t>Digital Library Provider</a:t>
            </a:r>
          </a:p>
        </p:txBody>
      </p:sp>
    </p:spTree>
    <p:extLst>
      <p:ext uri="{BB962C8B-B14F-4D97-AF65-F5344CB8AC3E}">
        <p14:creationId xmlns:p14="http://schemas.microsoft.com/office/powerpoint/2010/main" val="1000795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Rectangle 121"/>
          <p:cNvSpPr/>
          <p:nvPr/>
        </p:nvSpPr>
        <p:spPr>
          <a:xfrm>
            <a:off x="1570214" y="154142"/>
            <a:ext cx="8602486" cy="40311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a:off x="5543550" y="4975814"/>
            <a:ext cx="4629150" cy="131420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29" y="750315"/>
            <a:ext cx="457200" cy="457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280" y="754597"/>
            <a:ext cx="457200" cy="457200"/>
          </a:xfrm>
          <a:prstGeom prst="rect">
            <a:avLst/>
          </a:prstGeom>
        </p:spPr>
      </p:pic>
      <p:cxnSp>
        <p:nvCxnSpPr>
          <p:cNvPr id="7" name="Straight Arrow Connector 6"/>
          <p:cNvCxnSpPr>
            <a:stCxn id="4" idx="3"/>
            <a:endCxn id="5" idx="1"/>
          </p:cNvCxnSpPr>
          <p:nvPr/>
        </p:nvCxnSpPr>
        <p:spPr>
          <a:xfrm>
            <a:off x="620829" y="978915"/>
            <a:ext cx="1072451" cy="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6551" y="745962"/>
            <a:ext cx="457200" cy="457200"/>
          </a:xfrm>
          <a:prstGeom prst="rect">
            <a:avLst/>
          </a:prstGeom>
        </p:spPr>
      </p:pic>
      <p:cxnSp>
        <p:nvCxnSpPr>
          <p:cNvPr id="12" name="Straight Arrow Connector 11"/>
          <p:cNvCxnSpPr>
            <a:stCxn id="5" idx="3"/>
          </p:cNvCxnSpPr>
          <p:nvPr/>
        </p:nvCxnSpPr>
        <p:spPr>
          <a:xfrm>
            <a:off x="2150480" y="983197"/>
            <a:ext cx="362843" cy="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1"/>
          </p:cNvCxnSpPr>
          <p:nvPr/>
        </p:nvCxnSpPr>
        <p:spPr>
          <a:xfrm flipV="1">
            <a:off x="3713585" y="974562"/>
            <a:ext cx="692966" cy="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277911" y="315092"/>
            <a:ext cx="76026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0" dirty="0">
                <a:solidFill>
                  <a:sysClr val="windowText" lastClr="000000"/>
                </a:solidFill>
              </a:rPr>
              <a:t>API App</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37" name="Straight Arrow Connector 36"/>
          <p:cNvCxnSpPr>
            <a:stCxn id="10" idx="3"/>
            <a:endCxn id="10" idx="3"/>
          </p:cNvCxnSpPr>
          <p:nvPr/>
        </p:nvCxnSpPr>
        <p:spPr>
          <a:xfrm>
            <a:off x="4863751" y="97456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3"/>
            <a:endCxn id="43" idx="1"/>
          </p:cNvCxnSpPr>
          <p:nvPr/>
        </p:nvCxnSpPr>
        <p:spPr>
          <a:xfrm flipV="1">
            <a:off x="4863751" y="563243"/>
            <a:ext cx="355915" cy="411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9666" y="334643"/>
            <a:ext cx="457200" cy="457200"/>
          </a:xfrm>
          <a:prstGeom prst="rect">
            <a:avLst/>
          </a:prstGeom>
        </p:spPr>
      </p:pic>
      <p:cxnSp>
        <p:nvCxnSpPr>
          <p:cNvPr id="66" name="Elbow Connector 65"/>
          <p:cNvCxnSpPr>
            <a:stCxn id="10" idx="2"/>
            <a:endCxn id="59" idx="0"/>
          </p:cNvCxnSpPr>
          <p:nvPr/>
        </p:nvCxnSpPr>
        <p:spPr>
          <a:xfrm rot="5400000" flipH="1" flipV="1">
            <a:off x="6638515" y="-1292003"/>
            <a:ext cx="491800" cy="4498529"/>
          </a:xfrm>
          <a:prstGeom prst="bentConnector5">
            <a:avLst>
              <a:gd name="adj1" fmla="val -46482"/>
              <a:gd name="adj2" fmla="val 30463"/>
              <a:gd name="adj3" fmla="val 14648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0" idx="3"/>
            <a:endCxn id="125" idx="0"/>
          </p:cNvCxnSpPr>
          <p:nvPr/>
        </p:nvCxnSpPr>
        <p:spPr>
          <a:xfrm flipV="1">
            <a:off x="4863751" y="575053"/>
            <a:ext cx="2095629" cy="399509"/>
          </a:xfrm>
          <a:prstGeom prst="bentConnector4">
            <a:avLst>
              <a:gd name="adj1" fmla="val 43449"/>
              <a:gd name="adj2" fmla="val 15722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269" y="5477693"/>
            <a:ext cx="533738" cy="533738"/>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2924" y="5516360"/>
            <a:ext cx="533738" cy="533738"/>
          </a:xfrm>
          <a:prstGeom prst="rect">
            <a:avLst/>
          </a:prstGeom>
        </p:spPr>
      </p:pic>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2815" y="1498738"/>
            <a:ext cx="457200" cy="457200"/>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597" y="5498970"/>
            <a:ext cx="533738" cy="533738"/>
          </a:xfrm>
          <a:prstGeom prst="rect">
            <a:avLst/>
          </a:prstGeom>
        </p:spPr>
      </p:pic>
      <p:sp>
        <p:nvSpPr>
          <p:cNvPr id="109" name="TextBox 108"/>
          <p:cNvSpPr txBox="1"/>
          <p:nvPr/>
        </p:nvSpPr>
        <p:spPr>
          <a:xfrm>
            <a:off x="58711" y="4372727"/>
            <a:ext cx="2583860" cy="2446824"/>
          </a:xfrm>
          <a:prstGeom prst="rect">
            <a:avLst/>
          </a:prstGeom>
          <a:no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Web API</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ASP.NET Web API</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Azure SQL DB (S0)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FE Web 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Node.js web application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Azure </a:t>
            </a:r>
            <a:r>
              <a:rPr kumimoji="0" lang="en-US" sz="900" b="0" i="0" u="none" strike="noStrike" kern="0" cap="none" spc="0" normalizeH="0" baseline="0" noProof="0" dirty="0" err="1">
                <a:ln>
                  <a:noFill/>
                </a:ln>
                <a:solidFill>
                  <a:sysClr val="windowText" lastClr="000000"/>
                </a:solidFill>
                <a:effectLst/>
                <a:uLnTx/>
                <a:uFillTx/>
              </a:rPr>
              <a:t>Redis</a:t>
            </a:r>
            <a:r>
              <a:rPr kumimoji="0" lang="en-US" sz="900" b="0" i="0" u="none" strike="noStrike" kern="0" cap="none" spc="0" normalizeH="0" baseline="0" noProof="0" dirty="0">
                <a:ln>
                  <a:noFill/>
                </a:ln>
                <a:solidFill>
                  <a:sysClr val="windowText" lastClr="000000"/>
                </a:solidFill>
                <a:effectLst/>
                <a:uLnTx/>
                <a:uFillTx/>
              </a:rPr>
              <a:t> Cache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Standard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C4</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ysClr val="windowText" lastClr="000000"/>
                </a:solidFill>
                <a:effectLst/>
                <a:uLnTx/>
                <a:uFillTx/>
              </a:rPr>
              <a:t>Elasticsearch</a:t>
            </a:r>
            <a:r>
              <a:rPr kumimoji="0" lang="en-US" sz="900" b="0" i="0" u="none" strike="noStrike" kern="0" cap="none" spc="0" normalizeH="0" baseline="0" noProof="0" dirty="0">
                <a:ln>
                  <a:noFill/>
                </a:ln>
                <a:solidFill>
                  <a:sysClr val="windowText" lastClr="000000"/>
                </a:solidFill>
                <a:effectLst/>
                <a:uLnTx/>
                <a:uFillTx/>
              </a:rPr>
              <a:t> Cluster</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9 Ubuntu VMs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2 Ubuntu servers (Nginx as front end servers)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Metadata Cluster</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2 Windows Server 2012 VMs (7 in future)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A3</a:t>
            </a:r>
          </a:p>
        </p:txBody>
      </p:sp>
      <p:cxnSp>
        <p:nvCxnSpPr>
          <p:cNvPr id="119" name="Elbow Connector 118"/>
          <p:cNvCxnSpPr>
            <a:stCxn id="103" idx="1"/>
            <a:endCxn id="95" idx="3"/>
          </p:cNvCxnSpPr>
          <p:nvPr/>
        </p:nvCxnSpPr>
        <p:spPr>
          <a:xfrm rot="10800000">
            <a:off x="4850015" y="1727339"/>
            <a:ext cx="1898582" cy="40385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9262924" y="6031558"/>
            <a:ext cx="120903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On-Premises</a:t>
            </a:r>
          </a:p>
        </p:txBody>
      </p:sp>
      <p:pic>
        <p:nvPicPr>
          <p:cNvPr id="128" name="Picture 1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6203" y="3583703"/>
            <a:ext cx="457200" cy="457200"/>
          </a:xfrm>
          <a:prstGeom prst="rect">
            <a:avLst/>
          </a:prstGeom>
        </p:spPr>
      </p:pic>
      <p:cxnSp>
        <p:nvCxnSpPr>
          <p:cNvPr id="133" name="Straight Arrow Connector 132"/>
          <p:cNvCxnSpPr>
            <a:stCxn id="10" idx="2"/>
            <a:endCxn id="95" idx="0"/>
          </p:cNvCxnSpPr>
          <p:nvPr/>
        </p:nvCxnSpPr>
        <p:spPr>
          <a:xfrm flipH="1">
            <a:off x="4621415" y="1203162"/>
            <a:ext cx="13736" cy="29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stCxn id="4" idx="2"/>
            <a:endCxn id="120" idx="0"/>
          </p:cNvCxnSpPr>
          <p:nvPr/>
        </p:nvCxnSpPr>
        <p:spPr>
          <a:xfrm rot="16200000" flipH="1">
            <a:off x="2241028" y="-641284"/>
            <a:ext cx="3768299" cy="7465896"/>
          </a:xfrm>
          <a:prstGeom prst="bentConnector3">
            <a:avLst>
              <a:gd name="adj1" fmla="val 5556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1626744" y="3757620"/>
            <a:ext cx="1525485" cy="407437"/>
            <a:chOff x="1693544" y="4446710"/>
            <a:chExt cx="1525485" cy="407437"/>
          </a:xfrm>
        </p:grpSpPr>
        <p:pic>
          <p:nvPicPr>
            <p:cNvPr id="123" name="Picture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3544" y="4446710"/>
              <a:ext cx="407437" cy="407437"/>
            </a:xfrm>
            <a:prstGeom prst="rect">
              <a:avLst/>
            </a:prstGeom>
          </p:spPr>
        </p:pic>
        <p:sp>
          <p:nvSpPr>
            <p:cNvPr id="162" name="TextBox 161"/>
            <p:cNvSpPr txBox="1"/>
            <p:nvPr/>
          </p:nvSpPr>
          <p:spPr>
            <a:xfrm>
              <a:off x="2054328" y="4558919"/>
              <a:ext cx="116470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East US</a:t>
              </a:r>
            </a:p>
          </p:txBody>
        </p:sp>
      </p:grpSp>
      <p:cxnSp>
        <p:nvCxnSpPr>
          <p:cNvPr id="193" name="Straight Arrow Connector 192"/>
          <p:cNvCxnSpPr>
            <a:stCxn id="128" idx="2"/>
            <a:endCxn id="120" idx="0"/>
          </p:cNvCxnSpPr>
          <p:nvPr/>
        </p:nvCxnSpPr>
        <p:spPr>
          <a:xfrm>
            <a:off x="6964803" y="4040903"/>
            <a:ext cx="893322" cy="93491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94" name="Picture 1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3719" y="3561647"/>
            <a:ext cx="457200" cy="457200"/>
          </a:xfrm>
          <a:prstGeom prst="rect">
            <a:avLst/>
          </a:prstGeom>
        </p:spPr>
      </p:pic>
      <p:cxnSp>
        <p:nvCxnSpPr>
          <p:cNvPr id="195" name="Straight Arrow Connector 194"/>
          <p:cNvCxnSpPr>
            <a:stCxn id="194" idx="2"/>
            <a:endCxn id="120" idx="0"/>
          </p:cNvCxnSpPr>
          <p:nvPr/>
        </p:nvCxnSpPr>
        <p:spPr>
          <a:xfrm flipH="1">
            <a:off x="7858125" y="4018847"/>
            <a:ext cx="1274194" cy="956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28" idx="0"/>
            <a:endCxn id="112" idx="2"/>
          </p:cNvCxnSpPr>
          <p:nvPr/>
        </p:nvCxnSpPr>
        <p:spPr>
          <a:xfrm flipH="1" flipV="1">
            <a:off x="6959380" y="2890138"/>
            <a:ext cx="5423" cy="69356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94" idx="0"/>
            <a:endCxn id="59" idx="2"/>
          </p:cNvCxnSpPr>
          <p:nvPr/>
        </p:nvCxnSpPr>
        <p:spPr>
          <a:xfrm flipV="1">
            <a:off x="9132319" y="2327165"/>
            <a:ext cx="1361" cy="12344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7908" y="1968425"/>
            <a:ext cx="457200" cy="457200"/>
          </a:xfrm>
          <a:prstGeom prst="rect">
            <a:avLst/>
          </a:prstGeom>
        </p:spPr>
      </p:pic>
      <p:cxnSp>
        <p:nvCxnSpPr>
          <p:cNvPr id="225" name="Straight Arrow Connector 224"/>
          <p:cNvCxnSpPr/>
          <p:nvPr/>
        </p:nvCxnSpPr>
        <p:spPr>
          <a:xfrm flipV="1">
            <a:off x="3500559" y="1262686"/>
            <a:ext cx="282808" cy="69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484755" y="365145"/>
            <a:ext cx="1539673" cy="2315085"/>
            <a:chOff x="11978193" y="993598"/>
            <a:chExt cx="1539673" cy="2315085"/>
          </a:xfrm>
        </p:grpSpPr>
        <p:sp>
          <p:nvSpPr>
            <p:cNvPr id="91" name="Rectangle 90"/>
            <p:cNvSpPr/>
            <p:nvPr/>
          </p:nvSpPr>
          <p:spPr>
            <a:xfrm>
              <a:off x="11978194" y="1034989"/>
              <a:ext cx="1539672" cy="22736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91"/>
            <p:cNvSpPr/>
            <p:nvPr/>
          </p:nvSpPr>
          <p:spPr>
            <a:xfrm>
              <a:off x="12076138" y="1246591"/>
              <a:ext cx="1269257" cy="7285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2"/>
            <p:cNvSpPr/>
            <p:nvPr/>
          </p:nvSpPr>
          <p:spPr>
            <a:xfrm>
              <a:off x="12076138" y="2162652"/>
              <a:ext cx="1269257" cy="8422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94" name="Picture 9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1256" y="2239989"/>
              <a:ext cx="457200" cy="457200"/>
            </a:xfrm>
            <a:prstGeom prst="rect">
              <a:avLst/>
            </a:prstGeom>
          </p:spPr>
        </p:pic>
        <p:pic>
          <p:nvPicPr>
            <p:cNvPr id="96" name="Picture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9613" y="2240133"/>
              <a:ext cx="457200" cy="457200"/>
            </a:xfrm>
            <a:prstGeom prst="rect">
              <a:avLst/>
            </a:prstGeom>
          </p:spPr>
        </p:pic>
        <p:pic>
          <p:nvPicPr>
            <p:cNvPr id="97" name="Picture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6588" y="1274861"/>
              <a:ext cx="457200" cy="457200"/>
            </a:xfrm>
            <a:prstGeom prst="rect">
              <a:avLst/>
            </a:prstGeom>
          </p:spPr>
        </p:pic>
        <p:sp>
          <p:nvSpPr>
            <p:cNvPr id="98" name="TextBox 97"/>
            <p:cNvSpPr txBox="1"/>
            <p:nvPr/>
          </p:nvSpPr>
          <p:spPr>
            <a:xfrm>
              <a:off x="12091787" y="2719135"/>
              <a:ext cx="125360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Ubuntu / node.js</a:t>
              </a:r>
            </a:p>
          </p:txBody>
        </p:sp>
        <p:sp>
          <p:nvSpPr>
            <p:cNvPr id="99" name="TextBox 98"/>
            <p:cNvSpPr txBox="1"/>
            <p:nvPr/>
          </p:nvSpPr>
          <p:spPr>
            <a:xfrm>
              <a:off x="12076139" y="1686981"/>
              <a:ext cx="1269256" cy="285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Nginx cluster</a:t>
              </a:r>
            </a:p>
          </p:txBody>
        </p:sp>
        <p:sp>
          <p:nvSpPr>
            <p:cNvPr id="100" name="TextBox 99"/>
            <p:cNvSpPr txBox="1"/>
            <p:nvPr/>
          </p:nvSpPr>
          <p:spPr>
            <a:xfrm>
              <a:off x="11978193" y="993598"/>
              <a:ext cx="15396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FE Web App</a:t>
              </a:r>
            </a:p>
          </p:txBody>
        </p:sp>
        <p:cxnSp>
          <p:nvCxnSpPr>
            <p:cNvPr id="101" name="Straight Arrow Connector 100"/>
            <p:cNvCxnSpPr>
              <a:stCxn id="92" idx="2"/>
              <a:endCxn id="93" idx="0"/>
            </p:cNvCxnSpPr>
            <p:nvPr/>
          </p:nvCxnSpPr>
          <p:spPr>
            <a:xfrm>
              <a:off x="12710767" y="1975182"/>
              <a:ext cx="0" cy="18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6059" y="1274861"/>
              <a:ext cx="457200" cy="457200"/>
            </a:xfrm>
            <a:prstGeom prst="rect">
              <a:avLst/>
            </a:prstGeom>
          </p:spPr>
        </p:pic>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27131" y="3034363"/>
              <a:ext cx="274320" cy="274320"/>
            </a:xfrm>
            <a:prstGeom prst="rect">
              <a:avLst/>
            </a:prstGeom>
          </p:spPr>
        </p:pic>
      </p:grpSp>
      <p:grpSp>
        <p:nvGrpSpPr>
          <p:cNvPr id="111" name="Group 110"/>
          <p:cNvGrpSpPr/>
          <p:nvPr/>
        </p:nvGrpSpPr>
        <p:grpSpPr>
          <a:xfrm>
            <a:off x="6189543" y="575053"/>
            <a:ext cx="1539673" cy="2315085"/>
            <a:chOff x="11978193" y="993598"/>
            <a:chExt cx="1539673" cy="2315085"/>
          </a:xfrm>
        </p:grpSpPr>
        <p:sp>
          <p:nvSpPr>
            <p:cNvPr id="112" name="Rectangle 111"/>
            <p:cNvSpPr/>
            <p:nvPr/>
          </p:nvSpPr>
          <p:spPr>
            <a:xfrm>
              <a:off x="11978194" y="1034989"/>
              <a:ext cx="1539672" cy="22736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2"/>
            <p:cNvSpPr/>
            <p:nvPr/>
          </p:nvSpPr>
          <p:spPr>
            <a:xfrm>
              <a:off x="12076138" y="1246591"/>
              <a:ext cx="1269257" cy="7285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3"/>
            <p:cNvSpPr/>
            <p:nvPr/>
          </p:nvSpPr>
          <p:spPr>
            <a:xfrm>
              <a:off x="12076138" y="2162652"/>
              <a:ext cx="1269257" cy="8422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5" name="Picture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1256" y="2239989"/>
              <a:ext cx="457200" cy="457200"/>
            </a:xfrm>
            <a:prstGeom prst="rect">
              <a:avLst/>
            </a:prstGeom>
          </p:spPr>
        </p:pic>
        <p:pic>
          <p:nvPicPr>
            <p:cNvPr id="116" name="Picture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9613" y="2240133"/>
              <a:ext cx="457200" cy="457200"/>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6588" y="1274861"/>
              <a:ext cx="457200" cy="457200"/>
            </a:xfrm>
            <a:prstGeom prst="rect">
              <a:avLst/>
            </a:prstGeom>
          </p:spPr>
        </p:pic>
        <p:sp>
          <p:nvSpPr>
            <p:cNvPr id="118" name="TextBox 117"/>
            <p:cNvSpPr txBox="1"/>
            <p:nvPr/>
          </p:nvSpPr>
          <p:spPr>
            <a:xfrm>
              <a:off x="12091787" y="2719135"/>
              <a:ext cx="125360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Elasticsearch</a:t>
              </a:r>
              <a:endParaRPr kumimoji="0" lang="en-US" sz="1200" b="0" i="0" u="none" strike="noStrike" kern="0" cap="none" spc="0" normalizeH="0" baseline="0" noProof="0" dirty="0">
                <a:ln>
                  <a:noFill/>
                </a:ln>
                <a:solidFill>
                  <a:sysClr val="windowText" lastClr="000000"/>
                </a:solidFill>
                <a:effectLst/>
                <a:uLnTx/>
                <a:uFillTx/>
              </a:endParaRPr>
            </a:p>
          </p:txBody>
        </p:sp>
        <p:sp>
          <p:nvSpPr>
            <p:cNvPr id="124" name="TextBox 123"/>
            <p:cNvSpPr txBox="1"/>
            <p:nvPr/>
          </p:nvSpPr>
          <p:spPr>
            <a:xfrm>
              <a:off x="12076139" y="1686981"/>
              <a:ext cx="1269256" cy="285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Nginx cluster</a:t>
              </a:r>
            </a:p>
          </p:txBody>
        </p:sp>
        <p:sp>
          <p:nvSpPr>
            <p:cNvPr id="125" name="TextBox 124"/>
            <p:cNvSpPr txBox="1"/>
            <p:nvPr/>
          </p:nvSpPr>
          <p:spPr>
            <a:xfrm>
              <a:off x="11978193" y="993598"/>
              <a:ext cx="15396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Search</a:t>
              </a:r>
            </a:p>
          </p:txBody>
        </p:sp>
        <p:cxnSp>
          <p:nvCxnSpPr>
            <p:cNvPr id="126" name="Straight Arrow Connector 125"/>
            <p:cNvCxnSpPr>
              <a:stCxn id="113" idx="2"/>
              <a:endCxn id="114" idx="0"/>
            </p:cNvCxnSpPr>
            <p:nvPr/>
          </p:nvCxnSpPr>
          <p:spPr>
            <a:xfrm>
              <a:off x="12710767" y="1975182"/>
              <a:ext cx="0" cy="18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6059" y="1274861"/>
              <a:ext cx="457200" cy="457200"/>
            </a:xfrm>
            <a:prstGeom prst="rect">
              <a:avLst/>
            </a:prstGeom>
          </p:spPr>
        </p:pic>
        <p:pic>
          <p:nvPicPr>
            <p:cNvPr id="129" name="Picture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27131" y="3034363"/>
              <a:ext cx="274320" cy="274320"/>
            </a:xfrm>
            <a:prstGeom prst="rect">
              <a:avLst/>
            </a:prstGeom>
          </p:spPr>
        </p:pic>
      </p:grpSp>
      <p:grpSp>
        <p:nvGrpSpPr>
          <p:cNvPr id="237" name="Group 236"/>
          <p:cNvGrpSpPr/>
          <p:nvPr/>
        </p:nvGrpSpPr>
        <p:grpSpPr>
          <a:xfrm>
            <a:off x="8325783" y="658129"/>
            <a:ext cx="1613073" cy="1669036"/>
            <a:chOff x="9599846" y="500663"/>
            <a:chExt cx="1613073" cy="1669036"/>
          </a:xfrm>
        </p:grpSpPr>
        <p:sp>
          <p:nvSpPr>
            <p:cNvPr id="59" name="Rectangle 58"/>
            <p:cNvSpPr/>
            <p:nvPr/>
          </p:nvSpPr>
          <p:spPr>
            <a:xfrm>
              <a:off x="9602567" y="553896"/>
              <a:ext cx="1610352" cy="161580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9599846" y="500663"/>
              <a:ext cx="1613073" cy="2874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Metadata</a:t>
              </a:r>
            </a:p>
          </p:txBody>
        </p:sp>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6566" y="1895379"/>
              <a:ext cx="274320" cy="274320"/>
            </a:xfrm>
            <a:prstGeom prst="rect">
              <a:avLst/>
            </a:prstGeom>
          </p:spPr>
        </p:pic>
        <p:grpSp>
          <p:nvGrpSpPr>
            <p:cNvPr id="28" name="Group 27"/>
            <p:cNvGrpSpPr/>
            <p:nvPr/>
          </p:nvGrpSpPr>
          <p:grpSpPr>
            <a:xfrm>
              <a:off x="9735053" y="793007"/>
              <a:ext cx="1269257" cy="1018148"/>
              <a:chOff x="9822481" y="1043947"/>
              <a:chExt cx="1269257" cy="1018148"/>
            </a:xfrm>
          </p:grpSpPr>
          <p:sp>
            <p:nvSpPr>
              <p:cNvPr id="130" name="Rectangle 129"/>
              <p:cNvSpPr/>
              <p:nvPr/>
            </p:nvSpPr>
            <p:spPr>
              <a:xfrm>
                <a:off x="9822481" y="1043947"/>
                <a:ext cx="1269257" cy="101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7599" y="1121284"/>
                <a:ext cx="457200" cy="457200"/>
              </a:xfrm>
              <a:prstGeom prst="rect">
                <a:avLst/>
              </a:prstGeom>
            </p:spPr>
          </p:pic>
          <p:pic>
            <p:nvPicPr>
              <p:cNvPr id="132" name="Picture 1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5956" y="1121428"/>
                <a:ext cx="457200" cy="457200"/>
              </a:xfrm>
              <a:prstGeom prst="rect">
                <a:avLst/>
              </a:prstGeom>
            </p:spPr>
          </p:pic>
          <p:sp>
            <p:nvSpPr>
              <p:cNvPr id="134" name="TextBox 133"/>
              <p:cNvSpPr txBox="1"/>
              <p:nvPr/>
            </p:nvSpPr>
            <p:spPr>
              <a:xfrm>
                <a:off x="9838130" y="1600430"/>
                <a:ext cx="125360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Windows Server 2012</a:t>
                </a:r>
              </a:p>
            </p:txBody>
          </p:sp>
        </p:grpSp>
      </p:grpSp>
      <p:cxnSp>
        <p:nvCxnSpPr>
          <p:cNvPr id="233" name="Elbow Connector 232"/>
          <p:cNvCxnSpPr>
            <a:stCxn id="4" idx="1"/>
            <a:endCxn id="120" idx="0"/>
          </p:cNvCxnSpPr>
          <p:nvPr/>
        </p:nvCxnSpPr>
        <p:spPr>
          <a:xfrm rot="10800000" flipH="1" flipV="1">
            <a:off x="163629" y="978914"/>
            <a:ext cx="7694496" cy="3996899"/>
          </a:xfrm>
          <a:prstGeom prst="bentConnector4">
            <a:avLst>
              <a:gd name="adj1" fmla="val -743"/>
              <a:gd name="adj2" fmla="val 5286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87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854855"/>
          </a:xfrm>
        </p:spPr>
        <p:txBody>
          <a:bodyPr/>
          <a:lstStyle/>
          <a:p>
            <a:r>
              <a:rPr lang="en-US" dirty="0"/>
              <a:t>Startup with “v1” in Azure</a:t>
            </a:r>
          </a:p>
          <a:p>
            <a:pPr lvl="1"/>
            <a:r>
              <a:rPr lang="en-US" dirty="0"/>
              <a:t>VMs</a:t>
            </a:r>
          </a:p>
          <a:p>
            <a:pPr lvl="1"/>
            <a:r>
              <a:rPr lang="en-US" dirty="0"/>
              <a:t>Web Apps</a:t>
            </a:r>
          </a:p>
          <a:p>
            <a:pPr lvl="1"/>
            <a:r>
              <a:rPr lang="en-US" dirty="0"/>
              <a:t>Azure Storage</a:t>
            </a:r>
          </a:p>
          <a:p>
            <a:pPr lvl="1"/>
            <a:r>
              <a:rPr lang="en-US" dirty="0"/>
              <a:t>Microsoft and non-Microsoft technologies</a:t>
            </a:r>
          </a:p>
          <a:p>
            <a:r>
              <a:rPr lang="en-US" dirty="0"/>
              <a:t>Monolithic architecture hard to change</a:t>
            </a:r>
          </a:p>
          <a:p>
            <a:r>
              <a:rPr lang="en-US" dirty="0"/>
              <a:t>“v2” architecture based on Azure Service Fabric</a:t>
            </a:r>
          </a:p>
          <a:p>
            <a:r>
              <a:rPr lang="en-US" dirty="0"/>
              <a:t>Growing interest in “big data” – analytics, Machine Learning, etc.</a:t>
            </a:r>
          </a:p>
        </p:txBody>
      </p:sp>
      <p:sp>
        <p:nvSpPr>
          <p:cNvPr id="3" name="Title 2"/>
          <p:cNvSpPr>
            <a:spLocks noGrp="1"/>
          </p:cNvSpPr>
          <p:nvPr>
            <p:ph type="title"/>
          </p:nvPr>
        </p:nvSpPr>
        <p:spPr/>
        <p:txBody>
          <a:bodyPr/>
          <a:lstStyle/>
          <a:p>
            <a:r>
              <a:rPr lang="en-US" dirty="0"/>
              <a:t>Health and Wellness Provider</a:t>
            </a:r>
          </a:p>
        </p:txBody>
      </p:sp>
    </p:spTree>
    <p:extLst>
      <p:ext uri="{BB962C8B-B14F-4D97-AF65-F5344CB8AC3E}">
        <p14:creationId xmlns:p14="http://schemas.microsoft.com/office/powerpoint/2010/main" val="22269790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141804" y="2475580"/>
            <a:ext cx="1008611" cy="1531258"/>
            <a:chOff x="2872045" y="2267659"/>
            <a:chExt cx="1008611" cy="1531258"/>
          </a:xfrm>
        </p:grpSpPr>
        <p:sp>
          <p:nvSpPr>
            <p:cNvPr id="4" name="Rounded Rectangle 3"/>
            <p:cNvSpPr/>
            <p:nvPr/>
          </p:nvSpPr>
          <p:spPr>
            <a:xfrm>
              <a:off x="3025831" y="2776452"/>
              <a:ext cx="706583"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 App</a:t>
              </a:r>
            </a:p>
          </p:txBody>
        </p:sp>
        <p:sp>
          <p:nvSpPr>
            <p:cNvPr id="16" name="Rectangle 15"/>
            <p:cNvSpPr/>
            <p:nvPr/>
          </p:nvSpPr>
          <p:spPr>
            <a:xfrm>
              <a:off x="2872045" y="2543695"/>
              <a:ext cx="1008611" cy="125522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872045" y="2267659"/>
              <a:ext cx="1008611" cy="261610"/>
            </a:xfrm>
            <a:prstGeom prst="rect">
              <a:avLst/>
            </a:prstGeom>
            <a:noFill/>
          </p:spPr>
          <p:txBody>
            <a:bodyPr wrap="square" rtlCol="0">
              <a:spAutoFit/>
            </a:bodyPr>
            <a:lstStyle/>
            <a:p>
              <a:pPr algn="ctr"/>
              <a:r>
                <a:rPr lang="en-US" sz="1100" dirty="0"/>
                <a:t>Client</a:t>
              </a:r>
            </a:p>
          </p:txBody>
        </p:sp>
      </p:grpSp>
      <p:sp>
        <p:nvSpPr>
          <p:cNvPr id="17" name="Rectangle 16"/>
          <p:cNvSpPr/>
          <p:nvPr/>
        </p:nvSpPr>
        <p:spPr>
          <a:xfrm>
            <a:off x="1410139" y="2751616"/>
            <a:ext cx="1008611" cy="125522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360264" y="2490006"/>
            <a:ext cx="1008611" cy="261610"/>
          </a:xfrm>
          <a:prstGeom prst="rect">
            <a:avLst/>
          </a:prstGeom>
          <a:noFill/>
        </p:spPr>
        <p:txBody>
          <a:bodyPr wrap="square" rtlCol="0">
            <a:spAutoFit/>
          </a:bodyPr>
          <a:lstStyle/>
          <a:p>
            <a:pPr algn="ctr"/>
            <a:r>
              <a:rPr lang="en-US" sz="1100" dirty="0"/>
              <a:t>Ingest</a:t>
            </a:r>
          </a:p>
        </p:txBody>
      </p:sp>
      <p:cxnSp>
        <p:nvCxnSpPr>
          <p:cNvPr id="31" name="Straight Arrow Connector 30"/>
          <p:cNvCxnSpPr>
            <a:stCxn id="16" idx="3"/>
            <a:endCxn id="17" idx="1"/>
          </p:cNvCxnSpPr>
          <p:nvPr/>
        </p:nvCxnSpPr>
        <p:spPr>
          <a:xfrm>
            <a:off x="1150415" y="3379227"/>
            <a:ext cx="259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41804" y="5903919"/>
            <a:ext cx="11756275" cy="861774"/>
          </a:xfrm>
          <a:prstGeom prst="rect">
            <a:avLst/>
          </a:prstGeom>
          <a:noFill/>
        </p:spPr>
        <p:txBody>
          <a:bodyPr wrap="square" rtlCol="0">
            <a:spAutoFit/>
          </a:bodyPr>
          <a:lstStyle/>
          <a:p>
            <a:pPr marL="342900" indent="-342900">
              <a:buFont typeface="+mj-lt"/>
              <a:buAutoNum type="arabicPeriod"/>
            </a:pPr>
            <a:r>
              <a:rPr lang="en-US" sz="1000" dirty="0"/>
              <a:t>Web application logs user events to an Azure </a:t>
            </a:r>
            <a:r>
              <a:rPr lang="en-US" sz="1000" dirty="0" err="1"/>
              <a:t>EventHub</a:t>
            </a:r>
            <a:r>
              <a:rPr lang="en-US" sz="1000" dirty="0"/>
              <a:t>. </a:t>
            </a:r>
          </a:p>
          <a:p>
            <a:pPr marL="342900" indent="-342900">
              <a:buFont typeface="+mj-lt"/>
              <a:buAutoNum type="arabicPeriod"/>
            </a:pPr>
            <a:r>
              <a:rPr lang="en-US" sz="1000" dirty="0"/>
              <a:t>Azure Stream Analytics or HDInsight Storm would retrieve event data from </a:t>
            </a:r>
            <a:r>
              <a:rPr lang="en-US" sz="1000" dirty="0" err="1"/>
              <a:t>EventHub</a:t>
            </a:r>
            <a:r>
              <a:rPr lang="en-US" sz="1000" dirty="0"/>
              <a:t>.</a:t>
            </a:r>
          </a:p>
          <a:p>
            <a:pPr marL="342900" indent="-342900">
              <a:buFont typeface="+mj-lt"/>
              <a:buAutoNum type="arabicPeriod"/>
            </a:pPr>
            <a:r>
              <a:rPr lang="en-US" sz="1000" dirty="0"/>
              <a:t>Stream Analytics jobs would dispatch the data to both a “hot” and “cold” processing path:</a:t>
            </a:r>
          </a:p>
          <a:p>
            <a:pPr marL="800100" lvl="1" indent="-342900">
              <a:buFont typeface="+mj-lt"/>
              <a:buAutoNum type="alphaLcParenR"/>
            </a:pPr>
            <a:r>
              <a:rPr lang="en-US" sz="1000" dirty="0"/>
              <a:t>Hot – Dump data to a data store for near real-time processing (dashboard, search, etc.). Low latency, very little processing</a:t>
            </a:r>
          </a:p>
          <a:p>
            <a:pPr marL="800100" lvl="1" indent="-342900">
              <a:buFont typeface="+mj-lt"/>
              <a:buAutoNum type="alphaLcParenR"/>
            </a:pPr>
            <a:r>
              <a:rPr lang="en-US" sz="1000" dirty="0"/>
              <a:t>Cold – batch style processing against a larger data set; more processing / analysis.</a:t>
            </a:r>
          </a:p>
        </p:txBody>
      </p:sp>
      <p:sp>
        <p:nvSpPr>
          <p:cNvPr id="34" name="TextBox 33"/>
          <p:cNvSpPr txBox="1"/>
          <p:nvPr/>
        </p:nvSpPr>
        <p:spPr>
          <a:xfrm>
            <a:off x="4602539" y="5539197"/>
            <a:ext cx="7594807" cy="400110"/>
          </a:xfrm>
          <a:prstGeom prst="rect">
            <a:avLst/>
          </a:prstGeom>
          <a:noFill/>
        </p:spPr>
        <p:txBody>
          <a:bodyPr wrap="square" rtlCol="0">
            <a:spAutoFit/>
          </a:bodyPr>
          <a:lstStyle/>
          <a:p>
            <a:pPr marL="171450" indent="-171450">
              <a:buFont typeface="Arial" panose="020B0604020202020204" pitchFamily="34" charset="0"/>
              <a:buChar char="•"/>
            </a:pPr>
            <a:r>
              <a:rPr lang="en-US" sz="1000" i="1" dirty="0"/>
              <a:t>Further information need to determine which technology option is the right fight for given scenario (business/technical needs).</a:t>
            </a:r>
          </a:p>
          <a:p>
            <a:pPr marL="171450" indent="-171450">
              <a:buFont typeface="Arial" panose="020B0604020202020204" pitchFamily="34" charset="0"/>
              <a:buChar char="•"/>
            </a:pPr>
            <a:r>
              <a:rPr lang="en-US" sz="1000" i="1" dirty="0"/>
              <a:t>Options for future growth / opportunity without needed to swap out ingestion technologies / services.</a:t>
            </a:r>
          </a:p>
        </p:txBody>
      </p:sp>
      <p:sp>
        <p:nvSpPr>
          <p:cNvPr id="50" name="Rounded Rectangle 49"/>
          <p:cNvSpPr/>
          <p:nvPr/>
        </p:nvSpPr>
        <p:spPr>
          <a:xfrm>
            <a:off x="1453200" y="3090062"/>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a:t>
            </a:r>
            <a:r>
              <a:rPr lang="en-US" sz="1000" dirty="0" err="1"/>
              <a:t>EventHub</a:t>
            </a:r>
            <a:endParaRPr lang="en-US" sz="1000" dirty="0"/>
          </a:p>
        </p:txBody>
      </p:sp>
      <p:cxnSp>
        <p:nvCxnSpPr>
          <p:cNvPr id="35" name="Straight Arrow Connector 34"/>
          <p:cNvCxnSpPr>
            <a:stCxn id="18" idx="3"/>
            <a:endCxn id="59" idx="1"/>
          </p:cNvCxnSpPr>
          <p:nvPr/>
        </p:nvCxnSpPr>
        <p:spPr>
          <a:xfrm>
            <a:off x="4149146" y="3375926"/>
            <a:ext cx="1278659" cy="82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3"/>
            <a:endCxn id="84" idx="1"/>
          </p:cNvCxnSpPr>
          <p:nvPr/>
        </p:nvCxnSpPr>
        <p:spPr>
          <a:xfrm flipV="1">
            <a:off x="4149146" y="1173101"/>
            <a:ext cx="1246298" cy="2202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5395444" y="440258"/>
            <a:ext cx="1163633" cy="1465686"/>
            <a:chOff x="4091711" y="408950"/>
            <a:chExt cx="1163633" cy="1465686"/>
          </a:xfrm>
        </p:grpSpPr>
        <p:sp>
          <p:nvSpPr>
            <p:cNvPr id="82" name="Rounded Rectangle 81"/>
            <p:cNvSpPr/>
            <p:nvPr/>
          </p:nvSpPr>
          <p:spPr>
            <a:xfrm>
              <a:off x="4189386" y="496419"/>
              <a:ext cx="989443"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SQL Database</a:t>
              </a:r>
            </a:p>
          </p:txBody>
        </p:sp>
        <p:sp>
          <p:nvSpPr>
            <p:cNvPr id="83" name="Rounded Rectangle 82"/>
            <p:cNvSpPr/>
            <p:nvPr/>
          </p:nvSpPr>
          <p:spPr>
            <a:xfrm>
              <a:off x="4189386" y="1216691"/>
              <a:ext cx="989443"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DocumentDB</a:t>
              </a:r>
            </a:p>
          </p:txBody>
        </p:sp>
        <p:sp>
          <p:nvSpPr>
            <p:cNvPr id="84" name="Rectangle 83"/>
            <p:cNvSpPr/>
            <p:nvPr/>
          </p:nvSpPr>
          <p:spPr>
            <a:xfrm>
              <a:off x="4091711" y="408950"/>
              <a:ext cx="1163633" cy="1465686"/>
            </a:xfrm>
            <a:prstGeom prst="rect">
              <a:avLst/>
            </a:prstGeom>
            <a:solidFill>
              <a:srgbClr val="FF0000">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TextBox 88"/>
          <p:cNvSpPr txBox="1"/>
          <p:nvPr/>
        </p:nvSpPr>
        <p:spPr>
          <a:xfrm rot="17845796">
            <a:off x="4311214" y="1921947"/>
            <a:ext cx="929721" cy="261610"/>
          </a:xfrm>
          <a:prstGeom prst="rect">
            <a:avLst/>
          </a:prstGeom>
          <a:noFill/>
        </p:spPr>
        <p:txBody>
          <a:bodyPr wrap="square" rtlCol="0">
            <a:spAutoFit/>
          </a:bodyPr>
          <a:lstStyle/>
          <a:p>
            <a:pPr algn="ctr"/>
            <a:r>
              <a:rPr lang="en-US" sz="1100" dirty="0"/>
              <a:t>Hot</a:t>
            </a:r>
          </a:p>
        </p:txBody>
      </p:sp>
      <p:sp>
        <p:nvSpPr>
          <p:cNvPr id="90" name="TextBox 89"/>
          <p:cNvSpPr txBox="1"/>
          <p:nvPr/>
        </p:nvSpPr>
        <p:spPr>
          <a:xfrm rot="1990951">
            <a:off x="4419224" y="3519086"/>
            <a:ext cx="929721" cy="261610"/>
          </a:xfrm>
          <a:prstGeom prst="rect">
            <a:avLst/>
          </a:prstGeom>
          <a:noFill/>
        </p:spPr>
        <p:txBody>
          <a:bodyPr wrap="square" rtlCol="0">
            <a:spAutoFit/>
          </a:bodyPr>
          <a:lstStyle/>
          <a:p>
            <a:pPr algn="ctr"/>
            <a:r>
              <a:rPr lang="en-US" sz="1100" dirty="0"/>
              <a:t>Cold</a:t>
            </a:r>
          </a:p>
        </p:txBody>
      </p:sp>
      <p:sp>
        <p:nvSpPr>
          <p:cNvPr id="52" name="Rectangle 51"/>
          <p:cNvSpPr/>
          <p:nvPr/>
        </p:nvSpPr>
        <p:spPr>
          <a:xfrm>
            <a:off x="8768197" y="2929288"/>
            <a:ext cx="1105593" cy="257411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31810" y="2928859"/>
            <a:ext cx="1176606" cy="2552008"/>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p:cNvGrpSpPr/>
          <p:nvPr/>
        </p:nvGrpSpPr>
        <p:grpSpPr>
          <a:xfrm>
            <a:off x="5427805" y="3020901"/>
            <a:ext cx="1136414" cy="2093122"/>
            <a:chOff x="6428167" y="2272057"/>
            <a:chExt cx="1136414" cy="2093122"/>
          </a:xfrm>
        </p:grpSpPr>
        <p:sp>
          <p:nvSpPr>
            <p:cNvPr id="57" name="Snip Single Corner Rectangle 56"/>
            <p:cNvSpPr/>
            <p:nvPr/>
          </p:nvSpPr>
          <p:spPr>
            <a:xfrm>
              <a:off x="6567054" y="2817018"/>
              <a:ext cx="906087" cy="50707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Blob Storage</a:t>
              </a:r>
            </a:p>
          </p:txBody>
        </p:sp>
        <p:sp>
          <p:nvSpPr>
            <p:cNvPr id="58" name="Rounded Rectangle 57"/>
            <p:cNvSpPr/>
            <p:nvPr/>
          </p:nvSpPr>
          <p:spPr>
            <a:xfrm>
              <a:off x="6567054" y="3591099"/>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Data Lake Storage</a:t>
              </a:r>
            </a:p>
          </p:txBody>
        </p:sp>
        <p:sp>
          <p:nvSpPr>
            <p:cNvPr id="59" name="Rectangle 58"/>
            <p:cNvSpPr/>
            <p:nvPr/>
          </p:nvSpPr>
          <p:spPr>
            <a:xfrm>
              <a:off x="6428167" y="2543694"/>
              <a:ext cx="1136414" cy="1821485"/>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428167" y="2272057"/>
              <a:ext cx="1136413" cy="261610"/>
            </a:xfrm>
            <a:prstGeom prst="rect">
              <a:avLst/>
            </a:prstGeom>
            <a:noFill/>
          </p:spPr>
          <p:txBody>
            <a:bodyPr wrap="square" rtlCol="0">
              <a:spAutoFit/>
            </a:bodyPr>
            <a:lstStyle/>
            <a:p>
              <a:pPr algn="ctr"/>
              <a:r>
                <a:rPr lang="en-US" sz="1100" dirty="0"/>
                <a:t>Batch Storage</a:t>
              </a:r>
            </a:p>
          </p:txBody>
        </p:sp>
      </p:grpSp>
      <p:sp>
        <p:nvSpPr>
          <p:cNvPr id="62" name="Rounded Rectangle 61"/>
          <p:cNvSpPr/>
          <p:nvPr/>
        </p:nvSpPr>
        <p:spPr>
          <a:xfrm>
            <a:off x="7167069" y="3433260"/>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a:t>
            </a:r>
          </a:p>
          <a:p>
            <a:pPr algn="ctr"/>
            <a:r>
              <a:rPr lang="en-US" sz="1000" dirty="0"/>
              <a:t>Hive/Pig</a:t>
            </a:r>
          </a:p>
        </p:txBody>
      </p:sp>
      <p:sp>
        <p:nvSpPr>
          <p:cNvPr id="64" name="Rounded Rectangle 63"/>
          <p:cNvSpPr/>
          <p:nvPr/>
        </p:nvSpPr>
        <p:spPr>
          <a:xfrm>
            <a:off x="10424973" y="4356792"/>
            <a:ext cx="906087" cy="372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ML</a:t>
            </a:r>
          </a:p>
        </p:txBody>
      </p:sp>
      <p:sp>
        <p:nvSpPr>
          <p:cNvPr id="66" name="Rounded Rectangle 65"/>
          <p:cNvSpPr/>
          <p:nvPr/>
        </p:nvSpPr>
        <p:spPr>
          <a:xfrm>
            <a:off x="7204307" y="4535037"/>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Data Lake Analytics</a:t>
            </a:r>
          </a:p>
          <a:p>
            <a:pPr algn="ctr"/>
            <a:r>
              <a:rPr lang="en-US" sz="1000" dirty="0"/>
              <a:t> (U-SQL)</a:t>
            </a:r>
          </a:p>
        </p:txBody>
      </p:sp>
      <p:sp>
        <p:nvSpPr>
          <p:cNvPr id="67" name="TextBox 66"/>
          <p:cNvSpPr txBox="1"/>
          <p:nvPr/>
        </p:nvSpPr>
        <p:spPr>
          <a:xfrm>
            <a:off x="7077183" y="2516028"/>
            <a:ext cx="1160334" cy="261610"/>
          </a:xfrm>
          <a:prstGeom prst="rect">
            <a:avLst/>
          </a:prstGeom>
          <a:noFill/>
        </p:spPr>
        <p:txBody>
          <a:bodyPr wrap="square" rtlCol="0">
            <a:spAutoFit/>
          </a:bodyPr>
          <a:lstStyle/>
          <a:p>
            <a:pPr algn="ctr"/>
            <a:r>
              <a:rPr lang="en-US" sz="1100" dirty="0"/>
              <a:t>Batch Processing</a:t>
            </a:r>
          </a:p>
        </p:txBody>
      </p:sp>
      <p:cxnSp>
        <p:nvCxnSpPr>
          <p:cNvPr id="68" name="Straight Arrow Connector 67"/>
          <p:cNvCxnSpPr>
            <a:stCxn id="59" idx="3"/>
            <a:endCxn id="55" idx="1"/>
          </p:cNvCxnSpPr>
          <p:nvPr/>
        </p:nvCxnSpPr>
        <p:spPr>
          <a:xfrm>
            <a:off x="6564219" y="4203281"/>
            <a:ext cx="484275" cy="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5" idx="3"/>
            <a:endCxn id="52" idx="1"/>
          </p:cNvCxnSpPr>
          <p:nvPr/>
        </p:nvCxnSpPr>
        <p:spPr>
          <a:xfrm>
            <a:off x="8225100" y="4210956"/>
            <a:ext cx="468341" cy="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2" idx="3"/>
            <a:endCxn id="77" idx="1"/>
          </p:cNvCxnSpPr>
          <p:nvPr/>
        </p:nvCxnSpPr>
        <p:spPr>
          <a:xfrm>
            <a:off x="9799034" y="4213834"/>
            <a:ext cx="484275" cy="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8867952" y="3202613"/>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SQL Data Warehouse</a:t>
            </a:r>
          </a:p>
        </p:txBody>
      </p:sp>
      <p:sp>
        <p:nvSpPr>
          <p:cNvPr id="72" name="Rounded Rectangle 71"/>
          <p:cNvSpPr/>
          <p:nvPr/>
        </p:nvSpPr>
        <p:spPr>
          <a:xfrm>
            <a:off x="8867949" y="4838121"/>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Search</a:t>
            </a:r>
          </a:p>
        </p:txBody>
      </p:sp>
      <p:sp>
        <p:nvSpPr>
          <p:cNvPr id="73" name="TextBox 72"/>
          <p:cNvSpPr txBox="1"/>
          <p:nvPr/>
        </p:nvSpPr>
        <p:spPr>
          <a:xfrm>
            <a:off x="8784131" y="2513341"/>
            <a:ext cx="1109057" cy="430887"/>
          </a:xfrm>
          <a:prstGeom prst="rect">
            <a:avLst/>
          </a:prstGeom>
          <a:noFill/>
        </p:spPr>
        <p:txBody>
          <a:bodyPr wrap="square" rtlCol="0">
            <a:spAutoFit/>
          </a:bodyPr>
          <a:lstStyle/>
          <a:p>
            <a:pPr algn="ctr"/>
            <a:r>
              <a:rPr lang="en-US" sz="1100" dirty="0"/>
              <a:t>Data Warehouse</a:t>
            </a:r>
          </a:p>
        </p:txBody>
      </p:sp>
      <p:sp>
        <p:nvSpPr>
          <p:cNvPr id="75" name="Rounded Rectangle 74"/>
          <p:cNvSpPr/>
          <p:nvPr/>
        </p:nvSpPr>
        <p:spPr>
          <a:xfrm>
            <a:off x="8867949" y="4042351"/>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 </a:t>
            </a:r>
            <a:r>
              <a:rPr lang="en-US" sz="1000" dirty="0" err="1"/>
              <a:t>HBase</a:t>
            </a:r>
            <a:endParaRPr lang="en-US" sz="1000" dirty="0"/>
          </a:p>
        </p:txBody>
      </p:sp>
      <p:grpSp>
        <p:nvGrpSpPr>
          <p:cNvPr id="76" name="Group 75"/>
          <p:cNvGrpSpPr/>
          <p:nvPr/>
        </p:nvGrpSpPr>
        <p:grpSpPr>
          <a:xfrm>
            <a:off x="10283309" y="2634694"/>
            <a:ext cx="1189416" cy="2868705"/>
            <a:chOff x="10225650" y="1940902"/>
            <a:chExt cx="1189416" cy="2756101"/>
          </a:xfrm>
        </p:grpSpPr>
        <p:sp>
          <p:nvSpPr>
            <p:cNvPr id="77" name="Rectangle 76"/>
            <p:cNvSpPr/>
            <p:nvPr/>
          </p:nvSpPr>
          <p:spPr>
            <a:xfrm>
              <a:off x="10225650" y="2202512"/>
              <a:ext cx="1189416" cy="2494491"/>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10375912" y="2973962"/>
              <a:ext cx="906087" cy="434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PowerBI</a:t>
              </a:r>
              <a:endParaRPr lang="en-US" sz="1000" dirty="0"/>
            </a:p>
          </p:txBody>
        </p:sp>
        <p:sp>
          <p:nvSpPr>
            <p:cNvPr id="79" name="Rounded Rectangle 78"/>
            <p:cNvSpPr/>
            <p:nvPr/>
          </p:nvSpPr>
          <p:spPr>
            <a:xfrm>
              <a:off x="10367314" y="4179787"/>
              <a:ext cx="906087" cy="440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 API / Web App</a:t>
              </a:r>
            </a:p>
          </p:txBody>
        </p:sp>
        <p:sp>
          <p:nvSpPr>
            <p:cNvPr id="80" name="TextBox 79"/>
            <p:cNvSpPr txBox="1"/>
            <p:nvPr/>
          </p:nvSpPr>
          <p:spPr>
            <a:xfrm>
              <a:off x="10225650" y="1940902"/>
              <a:ext cx="1189416" cy="261610"/>
            </a:xfrm>
            <a:prstGeom prst="rect">
              <a:avLst/>
            </a:prstGeom>
            <a:noFill/>
          </p:spPr>
          <p:txBody>
            <a:bodyPr wrap="square" rtlCol="0">
              <a:spAutoFit/>
            </a:bodyPr>
            <a:lstStyle/>
            <a:p>
              <a:pPr algn="ctr"/>
              <a:r>
                <a:rPr lang="en-US" sz="1100" dirty="0"/>
                <a:t>Analytics Clients</a:t>
              </a:r>
            </a:p>
          </p:txBody>
        </p:sp>
        <p:sp>
          <p:nvSpPr>
            <p:cNvPr id="81" name="Rounded Rectangle 80"/>
            <p:cNvSpPr/>
            <p:nvPr/>
          </p:nvSpPr>
          <p:spPr>
            <a:xfrm>
              <a:off x="10375912" y="2324726"/>
              <a:ext cx="906087" cy="437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Tableau</a:t>
              </a:r>
            </a:p>
          </p:txBody>
        </p:sp>
      </p:grpSp>
      <p:sp>
        <p:nvSpPr>
          <p:cNvPr id="85" name="TextBox 84"/>
          <p:cNvSpPr txBox="1"/>
          <p:nvPr/>
        </p:nvSpPr>
        <p:spPr>
          <a:xfrm>
            <a:off x="5663531" y="4090723"/>
            <a:ext cx="736965" cy="246221"/>
          </a:xfrm>
          <a:prstGeom prst="rect">
            <a:avLst/>
          </a:prstGeom>
          <a:noFill/>
        </p:spPr>
        <p:txBody>
          <a:bodyPr wrap="square" rtlCol="0">
            <a:spAutoFit/>
          </a:bodyPr>
          <a:lstStyle/>
          <a:p>
            <a:r>
              <a:rPr lang="en-US" sz="1000" dirty="0"/>
              <a:t>Or/and</a:t>
            </a:r>
          </a:p>
        </p:txBody>
      </p:sp>
      <p:sp>
        <p:nvSpPr>
          <p:cNvPr id="87" name="TextBox 86"/>
          <p:cNvSpPr txBox="1"/>
          <p:nvPr/>
        </p:nvSpPr>
        <p:spPr>
          <a:xfrm>
            <a:off x="9126314" y="3804237"/>
            <a:ext cx="568321" cy="246221"/>
          </a:xfrm>
          <a:prstGeom prst="rect">
            <a:avLst/>
          </a:prstGeom>
          <a:noFill/>
        </p:spPr>
        <p:txBody>
          <a:bodyPr wrap="square" rtlCol="0">
            <a:spAutoFit/>
          </a:bodyPr>
          <a:lstStyle/>
          <a:p>
            <a:r>
              <a:rPr lang="en-US" sz="1000" dirty="0"/>
              <a:t>Or</a:t>
            </a:r>
          </a:p>
        </p:txBody>
      </p:sp>
      <p:sp>
        <p:nvSpPr>
          <p:cNvPr id="88" name="TextBox 87"/>
          <p:cNvSpPr txBox="1"/>
          <p:nvPr/>
        </p:nvSpPr>
        <p:spPr>
          <a:xfrm>
            <a:off x="7321118" y="4173809"/>
            <a:ext cx="632538" cy="246221"/>
          </a:xfrm>
          <a:prstGeom prst="rect">
            <a:avLst/>
          </a:prstGeom>
          <a:noFill/>
        </p:spPr>
        <p:txBody>
          <a:bodyPr wrap="square" rtlCol="0">
            <a:spAutoFit/>
          </a:bodyPr>
          <a:lstStyle/>
          <a:p>
            <a:r>
              <a:rPr lang="en-US" sz="1000" dirty="0"/>
              <a:t>Or/and</a:t>
            </a:r>
          </a:p>
        </p:txBody>
      </p:sp>
      <p:cxnSp>
        <p:nvCxnSpPr>
          <p:cNvPr id="3" name="Straight Arrow Connector 2"/>
          <p:cNvCxnSpPr>
            <a:stCxn id="84" idx="3"/>
          </p:cNvCxnSpPr>
          <p:nvPr/>
        </p:nvCxnSpPr>
        <p:spPr>
          <a:xfrm>
            <a:off x="6559077" y="1173101"/>
            <a:ext cx="4184986" cy="146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392111" y="1762029"/>
            <a:ext cx="1757035" cy="3003714"/>
            <a:chOff x="2133517" y="1806733"/>
            <a:chExt cx="1757035" cy="3003714"/>
          </a:xfrm>
        </p:grpSpPr>
        <p:sp>
          <p:nvSpPr>
            <p:cNvPr id="25" name="TextBox 24"/>
            <p:cNvSpPr txBox="1"/>
            <p:nvPr/>
          </p:nvSpPr>
          <p:spPr>
            <a:xfrm>
              <a:off x="2703090" y="1806733"/>
              <a:ext cx="1008611" cy="261610"/>
            </a:xfrm>
            <a:prstGeom prst="rect">
              <a:avLst/>
            </a:prstGeom>
            <a:noFill/>
          </p:spPr>
          <p:txBody>
            <a:bodyPr wrap="square" rtlCol="0">
              <a:spAutoFit/>
            </a:bodyPr>
            <a:lstStyle/>
            <a:p>
              <a:pPr algn="ctr"/>
              <a:r>
                <a:rPr lang="en-US" sz="1100" dirty="0"/>
                <a:t>Retrieve</a:t>
              </a:r>
            </a:p>
          </p:txBody>
        </p:sp>
        <p:cxnSp>
          <p:nvCxnSpPr>
            <p:cNvPr id="33" name="Straight Arrow Connector 32"/>
            <p:cNvCxnSpPr>
              <a:stCxn id="17" idx="3"/>
              <a:endCxn id="18" idx="1"/>
            </p:cNvCxnSpPr>
            <p:nvPr/>
          </p:nvCxnSpPr>
          <p:spPr>
            <a:xfrm flipV="1">
              <a:off x="2133517" y="3420630"/>
              <a:ext cx="334621" cy="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785786" y="2183139"/>
              <a:ext cx="770311"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Stream Analytics</a:t>
              </a:r>
            </a:p>
          </p:txBody>
        </p:sp>
        <p:sp>
          <p:nvSpPr>
            <p:cNvPr id="18" name="Rectangle 17"/>
            <p:cNvSpPr/>
            <p:nvPr/>
          </p:nvSpPr>
          <p:spPr>
            <a:xfrm>
              <a:off x="2468138" y="2030812"/>
              <a:ext cx="1422414" cy="2779635"/>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2719938" y="2984421"/>
              <a:ext cx="838532"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 / Apache Storm</a:t>
              </a:r>
            </a:p>
          </p:txBody>
        </p:sp>
        <p:sp>
          <p:nvSpPr>
            <p:cNvPr id="60" name="Rounded Rectangle 59"/>
            <p:cNvSpPr/>
            <p:nvPr/>
          </p:nvSpPr>
          <p:spPr>
            <a:xfrm>
              <a:off x="2521554" y="3788346"/>
              <a:ext cx="1298774" cy="80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EventProcessorHost</a:t>
              </a:r>
              <a:r>
                <a:rPr lang="en-US" sz="1000" dirty="0"/>
                <a:t> (e.g. Worker Role, SF Service, etc.)</a:t>
              </a:r>
            </a:p>
          </p:txBody>
        </p:sp>
      </p:grpSp>
    </p:spTree>
    <p:extLst>
      <p:ext uri="{BB962C8B-B14F-4D97-AF65-F5344CB8AC3E}">
        <p14:creationId xmlns:p14="http://schemas.microsoft.com/office/powerpoint/2010/main" val="16345514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925562"/>
          </a:xfrm>
        </p:spPr>
        <p:txBody>
          <a:bodyPr/>
          <a:lstStyle/>
          <a:p>
            <a:r>
              <a:rPr lang="en-US" dirty="0"/>
              <a:t>Existing Azure IaaS solution - ~100 VMs</a:t>
            </a:r>
          </a:p>
          <a:p>
            <a:r>
              <a:rPr lang="en-US" dirty="0"/>
              <a:t>1.5 PB of data</a:t>
            </a:r>
          </a:p>
          <a:p>
            <a:r>
              <a:rPr lang="en-US" dirty="0"/>
              <a:t>Blob storage, Media Services, SQL Server</a:t>
            </a:r>
          </a:p>
          <a:p>
            <a:r>
              <a:rPr lang="en-US" dirty="0"/>
              <a:t>Need to move to faster dev cycles – break the monolith</a:t>
            </a:r>
          </a:p>
          <a:p>
            <a:r>
              <a:rPr lang="en-US" dirty="0"/>
              <a:t>Move to Service Fabric</a:t>
            </a:r>
          </a:p>
        </p:txBody>
      </p:sp>
      <p:sp>
        <p:nvSpPr>
          <p:cNvPr id="3" name="Title 2"/>
          <p:cNvSpPr>
            <a:spLocks noGrp="1"/>
          </p:cNvSpPr>
          <p:nvPr>
            <p:ph type="title"/>
          </p:nvPr>
        </p:nvSpPr>
        <p:spPr/>
        <p:txBody>
          <a:bodyPr/>
          <a:lstStyle/>
          <a:p>
            <a:r>
              <a:rPr lang="en-US" dirty="0" err="1"/>
              <a:t>TalkTalk</a:t>
            </a:r>
            <a:r>
              <a:rPr lang="en-US" dirty="0"/>
              <a:t> TV</a:t>
            </a:r>
          </a:p>
        </p:txBody>
      </p:sp>
      <p:pic>
        <p:nvPicPr>
          <p:cNvPr id="1026" name="Picture 2" descr="TalkTalk content encoding and resource resolution application interaction with Azur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42" y="3907998"/>
            <a:ext cx="5379758" cy="2721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05400" y="6515101"/>
            <a:ext cx="7086600"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https://blogs.msdn.microsoft.com/azureservicefabric/2016/03/15/service-fabric-customer-profile-talktalk-tv/</a:t>
            </a:r>
          </a:p>
        </p:txBody>
      </p:sp>
      <p:sp>
        <p:nvSpPr>
          <p:cNvPr id="7" name="Rectangle 3"/>
          <p:cNvSpPr>
            <a:spLocks noChangeArrowheads="1"/>
          </p:cNvSpPr>
          <p:nvPr/>
        </p:nvSpPr>
        <p:spPr bwMode="auto">
          <a:xfrm>
            <a:off x="190500" y="5137812"/>
            <a:ext cx="5991225"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panose="020B0604020202020204" pitchFamily="34" charset="0"/>
              </a:rPr>
              <a:t>The one-box development experience with the full Service Fabric services available locally increased our productivity and enabled us to deliver more features faster”.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Mike </a:t>
            </a:r>
            <a:r>
              <a:rPr kumimoji="0" lang="en-US" altLang="en-US" sz="1000" b="1" i="0" u="none" strike="noStrike" cap="none" normalizeH="0" baseline="0" dirty="0" err="1">
                <a:ln>
                  <a:noFill/>
                </a:ln>
                <a:solidFill>
                  <a:srgbClr val="333333"/>
                </a:solidFill>
                <a:effectLst/>
                <a:latin typeface="Segoe UI" panose="020B0502040204020203" pitchFamily="34" charset="0"/>
                <a:cs typeface="Segoe UI" panose="020B0502040204020203" pitchFamily="34" charset="0"/>
              </a:rPr>
              <a:t>Goatly</a:t>
            </a: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Talk </a:t>
            </a:r>
            <a:r>
              <a:rPr kumimoji="0" lang="en-US" altLang="en-US" sz="1000" b="1" i="0" u="none" strike="noStrike" cap="none" normalizeH="0" baseline="0" dirty="0" err="1">
                <a:ln>
                  <a:noFill/>
                </a:ln>
                <a:solidFill>
                  <a:srgbClr val="333333"/>
                </a:solidFill>
                <a:effectLst/>
                <a:latin typeface="Segoe UI" panose="020B0502040204020203" pitchFamily="34" charset="0"/>
                <a:cs typeface="Segoe UI" panose="020B0502040204020203" pitchFamily="34" charset="0"/>
              </a:rPr>
              <a:t>Talk</a:t>
            </a: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TV Development Lead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2346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TalkTalk</a:t>
            </a:r>
            <a:r>
              <a:rPr lang="en-US" dirty="0"/>
              <a:t> TV</a:t>
            </a:r>
          </a:p>
        </p:txBody>
      </p:sp>
      <p:pic>
        <p:nvPicPr>
          <p:cNvPr id="4" name="Picture 2" descr="TalkTalk content encoding and resource resolution application interaction with Azur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72" y="1112323"/>
            <a:ext cx="10925175" cy="552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449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Jet.com</a:t>
            </a:r>
          </a:p>
        </p:txBody>
      </p:sp>
    </p:spTree>
    <p:extLst>
      <p:ext uri="{BB962C8B-B14F-4D97-AF65-F5344CB8AC3E}">
        <p14:creationId xmlns:p14="http://schemas.microsoft.com/office/powerpoint/2010/main" val="2526834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5860011"/>
          </a:xfrm>
          <a:prstGeom prst="rect">
            <a:avLst/>
          </a:prstGeom>
        </p:spPr>
      </p:pic>
      <p:pic>
        <p:nvPicPr>
          <p:cNvPr id="3" name="Picture 2"/>
          <p:cNvPicPr>
            <a:picLocks noChangeAspect="1"/>
          </p:cNvPicPr>
          <p:nvPr/>
        </p:nvPicPr>
        <p:blipFill>
          <a:blip r:embed="rId4"/>
          <a:stretch>
            <a:fillRect/>
          </a:stretch>
        </p:blipFill>
        <p:spPr>
          <a:xfrm>
            <a:off x="561066" y="5860011"/>
            <a:ext cx="10866667" cy="997989"/>
          </a:xfrm>
          <a:prstGeom prst="rect">
            <a:avLst/>
          </a:prstGeom>
        </p:spPr>
      </p:pic>
      <p:sp>
        <p:nvSpPr>
          <p:cNvPr id="4" name="TextBox 3"/>
          <p:cNvSpPr txBox="1"/>
          <p:nvPr/>
        </p:nvSpPr>
        <p:spPr>
          <a:xfrm>
            <a:off x="0" y="812800"/>
            <a:ext cx="12192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http://www.concurrency.com/landing/azure-periodic-table</a:t>
            </a:r>
          </a:p>
        </p:txBody>
      </p:sp>
    </p:spTree>
    <p:extLst>
      <p:ext uri="{BB962C8B-B14F-4D97-AF65-F5344CB8AC3E}">
        <p14:creationId xmlns:p14="http://schemas.microsoft.com/office/powerpoint/2010/main" val="3684488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a:t>
            </a:r>
          </a:p>
        </p:txBody>
      </p:sp>
    </p:spTree>
    <p:extLst>
      <p:ext uri="{BB962C8B-B14F-4D97-AF65-F5344CB8AC3E}">
        <p14:creationId xmlns:p14="http://schemas.microsoft.com/office/powerpoint/2010/main" val="24811294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
          <p:cNvGrpSpPr/>
          <p:nvPr/>
        </p:nvGrpSpPr>
        <p:grpSpPr>
          <a:xfrm>
            <a:off x="4751364" y="1592315"/>
            <a:ext cx="6948232" cy="2965542"/>
            <a:chOff x="5172237" y="1668462"/>
            <a:chExt cx="7087559" cy="3025007"/>
          </a:xfrm>
        </p:grpSpPr>
        <p:sp>
          <p:nvSpPr>
            <p:cNvPr id="13" name="Title 1"/>
            <p:cNvSpPr txBox="1">
              <a:spLocks/>
            </p:cNvSpPr>
            <p:nvPr/>
          </p:nvSpPr>
          <p:spPr>
            <a:xfrm>
              <a:off x="5172237" y="1668462"/>
              <a:ext cx="7086439" cy="1015663"/>
            </a:xfrm>
            <a:prstGeom prst="rect">
              <a:avLst/>
            </a:prstGeom>
            <a:noFill/>
          </p:spPr>
          <p:txBody>
            <a:bodyPr wrap="square" lIns="89642" tIns="89642" r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r>
                <a:rPr lang="en-US" sz="5882" spc="-98" dirty="0"/>
                <a:t>Azure App Service</a:t>
              </a:r>
            </a:p>
          </p:txBody>
        </p:sp>
        <p:sp>
          <p:nvSpPr>
            <p:cNvPr id="14" name="Text Placeholder 4"/>
            <p:cNvSpPr txBox="1">
              <a:spLocks/>
            </p:cNvSpPr>
            <p:nvPr/>
          </p:nvSpPr>
          <p:spPr>
            <a:xfrm>
              <a:off x="5172237" y="3151508"/>
              <a:ext cx="7087559" cy="1541961"/>
            </a:xfrm>
            <a:prstGeom prst="rect">
              <a:avLst/>
            </a:prstGeom>
            <a:noFill/>
          </p:spPr>
          <p:txBody>
            <a:bodyPr wrap="square" lIns="89642" tIns="143428" rIns="89642"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dirty="0"/>
                <a:t>Azure App Service provides an integrated cloud app platform for delivering modern enterprise apps across cloud and mobile devices.  Azure App Service is an integrated offering that delivers features and capabilities from a number of existing Azure services – Websites, Mobile Services, API Mgmt. and BizTalk Services</a:t>
              </a:r>
            </a:p>
          </p:txBody>
        </p:sp>
        <p:cxnSp>
          <p:nvCxnSpPr>
            <p:cNvPr id="15" name="Straight Connector 4"/>
            <p:cNvCxnSpPr/>
            <p:nvPr/>
          </p:nvCxnSpPr>
          <p:spPr>
            <a:xfrm>
              <a:off x="5273836" y="2880763"/>
              <a:ext cx="632866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27387" y="1674914"/>
            <a:ext cx="3735103" cy="3718091"/>
            <a:chOff x="827088" y="-3463925"/>
            <a:chExt cx="3833812" cy="3816350"/>
          </a:xfrm>
        </p:grpSpPr>
        <p:sp>
          <p:nvSpPr>
            <p:cNvPr id="21"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3" name="Group 2"/>
          <p:cNvGrpSpPr/>
          <p:nvPr/>
        </p:nvGrpSpPr>
        <p:grpSpPr>
          <a:xfrm>
            <a:off x="5871894" y="4490832"/>
            <a:ext cx="1560866" cy="1142120"/>
            <a:chOff x="6142037" y="4580386"/>
            <a:chExt cx="1592165" cy="1165022"/>
          </a:xfrm>
        </p:grpSpPr>
        <p:sp>
          <p:nvSpPr>
            <p:cNvPr id="31" name="Oval 30"/>
            <p:cNvSpPr/>
            <p:nvPr/>
          </p:nvSpPr>
          <p:spPr bwMode="auto">
            <a:xfrm>
              <a:off x="6329212"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12"/>
            <p:cNvSpPr txBox="1">
              <a:spLocks/>
            </p:cNvSpPr>
            <p:nvPr/>
          </p:nvSpPr>
          <p:spPr>
            <a:xfrm>
              <a:off x="6142037" y="4858796"/>
              <a:ext cx="1592165" cy="572410"/>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Enterprise Grade Apps</a:t>
              </a:r>
            </a:p>
          </p:txBody>
        </p:sp>
      </p:grpSp>
      <p:grpSp>
        <p:nvGrpSpPr>
          <p:cNvPr id="4" name="Group 3"/>
          <p:cNvGrpSpPr/>
          <p:nvPr/>
        </p:nvGrpSpPr>
        <p:grpSpPr>
          <a:xfrm>
            <a:off x="7106639" y="4490832"/>
            <a:ext cx="1560865" cy="1142120"/>
            <a:chOff x="7249141" y="4580386"/>
            <a:chExt cx="1592164" cy="1165022"/>
          </a:xfrm>
        </p:grpSpPr>
        <p:sp>
          <p:nvSpPr>
            <p:cNvPr id="38" name="Oval 37"/>
            <p:cNvSpPr/>
            <p:nvPr/>
          </p:nvSpPr>
          <p:spPr bwMode="auto">
            <a:xfrm>
              <a:off x="7436315"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 Placeholder 12"/>
            <p:cNvSpPr txBox="1">
              <a:spLocks/>
            </p:cNvSpPr>
            <p:nvPr/>
          </p:nvSpPr>
          <p:spPr>
            <a:xfrm>
              <a:off x="7249141" y="4781795"/>
              <a:ext cx="1592164" cy="766309"/>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Fully </a:t>
              </a:r>
              <a:br>
                <a:rPr lang="en-US" sz="1372" dirty="0">
                  <a:gradFill>
                    <a:gsLst>
                      <a:gs pos="0">
                        <a:schemeClr val="tx1"/>
                      </a:gs>
                      <a:gs pos="100000">
                        <a:schemeClr val="tx1"/>
                      </a:gs>
                    </a:gsLst>
                    <a:lin ang="5400000" scaled="0"/>
                  </a:gradFill>
                  <a:latin typeface="+mn-lt"/>
                </a:rPr>
              </a:br>
              <a:r>
                <a:rPr lang="en-US" sz="1372" dirty="0">
                  <a:gradFill>
                    <a:gsLst>
                      <a:gs pos="0">
                        <a:schemeClr val="tx1"/>
                      </a:gs>
                      <a:gs pos="100000">
                        <a:schemeClr val="tx1"/>
                      </a:gs>
                    </a:gsLst>
                    <a:lin ang="5400000" scaled="0"/>
                  </a:gradFill>
                  <a:latin typeface="+mn-lt"/>
                </a:rPr>
                <a:t>Managed Platform </a:t>
              </a:r>
            </a:p>
          </p:txBody>
        </p:sp>
      </p:grpSp>
      <p:grpSp>
        <p:nvGrpSpPr>
          <p:cNvPr id="2" name="Group 1"/>
          <p:cNvGrpSpPr/>
          <p:nvPr/>
        </p:nvGrpSpPr>
        <p:grpSpPr>
          <a:xfrm>
            <a:off x="8344940" y="4490832"/>
            <a:ext cx="1560865" cy="1142120"/>
            <a:chOff x="8356242" y="4580386"/>
            <a:chExt cx="1592164" cy="1165022"/>
          </a:xfrm>
        </p:grpSpPr>
        <p:sp>
          <p:nvSpPr>
            <p:cNvPr id="40" name="Oval 39"/>
            <p:cNvSpPr/>
            <p:nvPr/>
          </p:nvSpPr>
          <p:spPr bwMode="auto">
            <a:xfrm>
              <a:off x="8543418"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8356242" y="4781795"/>
              <a:ext cx="1592164" cy="766309"/>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High Productivity Development </a:t>
              </a:r>
            </a:p>
          </p:txBody>
        </p:sp>
      </p:grpSp>
    </p:spTree>
    <p:extLst>
      <p:ext uri="{BB962C8B-B14F-4D97-AF65-F5344CB8AC3E}">
        <p14:creationId xmlns:p14="http://schemas.microsoft.com/office/powerpoint/2010/main" val="18347702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31177" y="4155459"/>
            <a:ext cx="11330518"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Box 1"/>
          <p:cNvSpPr txBox="1"/>
          <p:nvPr/>
        </p:nvSpPr>
        <p:spPr>
          <a:xfrm>
            <a:off x="0" y="423333"/>
            <a:ext cx="12191999"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dirty="0">
                <a:gradFill>
                  <a:gsLst>
                    <a:gs pos="2917">
                      <a:schemeClr val="tx1"/>
                    </a:gs>
                    <a:gs pos="30000">
                      <a:schemeClr val="tx1"/>
                    </a:gs>
                  </a:gsLst>
                  <a:lin ang="5400000" scaled="0"/>
                </a:gradFill>
              </a:rPr>
              <a:t>Azure App Service</a:t>
            </a:r>
          </a:p>
        </p:txBody>
      </p:sp>
      <p:sp>
        <p:nvSpPr>
          <p:cNvPr id="3" name="Rectangle 2"/>
          <p:cNvSpPr/>
          <p:nvPr/>
        </p:nvSpPr>
        <p:spPr bwMode="auto">
          <a:xfrm>
            <a:off x="431177"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251765" y="2047259"/>
            <a:ext cx="780290" cy="780290"/>
          </a:xfrm>
          <a:prstGeom prst="rect">
            <a:avLst/>
          </a:prstGeom>
        </p:spPr>
      </p:pic>
      <p:sp>
        <p:nvSpPr>
          <p:cNvPr id="6" name="Rectangle 5"/>
          <p:cNvSpPr/>
          <p:nvPr/>
        </p:nvSpPr>
        <p:spPr bwMode="auto">
          <a:xfrm>
            <a:off x="3400861"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221449" y="2047259"/>
            <a:ext cx="780290" cy="780290"/>
          </a:xfrm>
          <a:prstGeom prst="rect">
            <a:avLst/>
          </a:prstGeom>
        </p:spPr>
      </p:pic>
      <p:sp>
        <p:nvSpPr>
          <p:cNvPr id="8" name="Rectangle 7"/>
          <p:cNvSpPr/>
          <p:nvPr/>
        </p:nvSpPr>
        <p:spPr bwMode="auto">
          <a:xfrm>
            <a:off x="6370544"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9340228"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06291" y="4429269"/>
            <a:ext cx="780290" cy="780290"/>
          </a:xfrm>
          <a:prstGeom prst="rect">
            <a:avLst/>
          </a:prstGeom>
        </p:spPr>
      </p:pic>
      <p:pic>
        <p:nvPicPr>
          <p:cNvPr id="12" name="Picture 11"/>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191132" y="2047259"/>
            <a:ext cx="780290" cy="780290"/>
          </a:xfrm>
          <a:prstGeom prst="rect">
            <a:avLst/>
          </a:prstGeom>
        </p:spPr>
      </p:pic>
      <p:sp>
        <p:nvSpPr>
          <p:cNvPr id="15" name="TextBox 14"/>
          <p:cNvSpPr txBox="1"/>
          <p:nvPr/>
        </p:nvSpPr>
        <p:spPr>
          <a:xfrm>
            <a:off x="431177" y="3303539"/>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Web apps that scale with your business</a:t>
            </a:r>
          </a:p>
        </p:txBody>
      </p:sp>
      <p:sp>
        <p:nvSpPr>
          <p:cNvPr id="16" name="TextBox 15"/>
          <p:cNvSpPr txBox="1"/>
          <p:nvPr/>
        </p:nvSpPr>
        <p:spPr>
          <a:xfrm>
            <a:off x="431176" y="282754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Web Apps</a:t>
            </a:r>
          </a:p>
        </p:txBody>
      </p:sp>
      <p:sp>
        <p:nvSpPr>
          <p:cNvPr id="17" name="TextBox 16"/>
          <p:cNvSpPr txBox="1"/>
          <p:nvPr/>
        </p:nvSpPr>
        <p:spPr>
          <a:xfrm>
            <a:off x="3400860" y="282265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Mobile Apps</a:t>
            </a:r>
          </a:p>
        </p:txBody>
      </p:sp>
      <p:sp>
        <p:nvSpPr>
          <p:cNvPr id="18" name="TextBox 17"/>
          <p:cNvSpPr txBox="1"/>
          <p:nvPr/>
        </p:nvSpPr>
        <p:spPr>
          <a:xfrm>
            <a:off x="6370543" y="281636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Logic Apps</a:t>
            </a:r>
          </a:p>
        </p:txBody>
      </p:sp>
      <p:sp>
        <p:nvSpPr>
          <p:cNvPr id="19" name="TextBox 18"/>
          <p:cNvSpPr txBox="1"/>
          <p:nvPr/>
        </p:nvSpPr>
        <p:spPr>
          <a:xfrm>
            <a:off x="9340226" y="2816368"/>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Functions</a:t>
            </a:r>
          </a:p>
        </p:txBody>
      </p:sp>
      <p:sp>
        <p:nvSpPr>
          <p:cNvPr id="20" name="TextBox 19"/>
          <p:cNvSpPr txBox="1"/>
          <p:nvPr/>
        </p:nvSpPr>
        <p:spPr>
          <a:xfrm>
            <a:off x="3400858" y="3297970"/>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Build Mobile apps for any device</a:t>
            </a:r>
          </a:p>
        </p:txBody>
      </p:sp>
      <p:sp>
        <p:nvSpPr>
          <p:cNvPr id="21" name="TextBox 20"/>
          <p:cNvSpPr txBox="1"/>
          <p:nvPr/>
        </p:nvSpPr>
        <p:spPr>
          <a:xfrm>
            <a:off x="6370539" y="3281367"/>
            <a:ext cx="2421467"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Automate business process across SaaS and on-premises</a:t>
            </a:r>
          </a:p>
        </p:txBody>
      </p:sp>
      <p:sp>
        <p:nvSpPr>
          <p:cNvPr id="22" name="TextBox 21"/>
          <p:cNvSpPr txBox="1"/>
          <p:nvPr/>
        </p:nvSpPr>
        <p:spPr>
          <a:xfrm>
            <a:off x="9340226" y="3297970"/>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Listen and react to events across your stack</a:t>
            </a:r>
          </a:p>
        </p:txBody>
      </p:sp>
      <p:sp>
        <p:nvSpPr>
          <p:cNvPr id="23" name="TextBox 22"/>
          <p:cNvSpPr txBox="1"/>
          <p:nvPr/>
        </p:nvSpPr>
        <p:spPr>
          <a:xfrm>
            <a:off x="4944582" y="5079683"/>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API Apps</a:t>
            </a:r>
          </a:p>
        </p:txBody>
      </p:sp>
      <p:sp>
        <p:nvSpPr>
          <p:cNvPr id="24" name="TextBox 23"/>
          <p:cNvSpPr txBox="1"/>
          <p:nvPr/>
        </p:nvSpPr>
        <p:spPr>
          <a:xfrm>
            <a:off x="4944580" y="5580395"/>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Easily build and consume APIs in the cloud</a:t>
            </a:r>
          </a:p>
        </p:txBody>
      </p:sp>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a:off x="10162339" y="2039128"/>
            <a:ext cx="777240" cy="777240"/>
          </a:xfrm>
          <a:prstGeom prst="rect">
            <a:avLst/>
          </a:prstGeom>
        </p:spPr>
      </p:pic>
    </p:spTree>
    <p:extLst>
      <p:ext uri="{BB962C8B-B14F-4D97-AF65-F5344CB8AC3E}">
        <p14:creationId xmlns:p14="http://schemas.microsoft.com/office/powerpoint/2010/main" val="686793483"/>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660_TR21_Generic_Template">
  <a:themeElements>
    <a:clrScheme name="TR20 - Generic">
      <a:dk1>
        <a:srgbClr val="505050"/>
      </a:dk1>
      <a:lt1>
        <a:srgbClr val="FFFFFF"/>
      </a:lt1>
      <a:dk2>
        <a:srgbClr val="107C10"/>
      </a:dk2>
      <a:lt2>
        <a:srgbClr val="D2D2D2"/>
      </a:lt2>
      <a:accent1>
        <a:srgbClr val="0078D7"/>
      </a:accent1>
      <a:accent2>
        <a:srgbClr val="D83B01"/>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F5B250D2-4A42-4882-BE29-3D96A7ECCFB7}" vid="{AE6B9CA2-9086-49E8-8D22-7EDD4248C26F}"/>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d45d9a28-4d48-4835-9009-441d319c6f12" Revision="1" Stencil="System.MyShapes" StencilVersion="1.0"/>
</Control>
</file>

<file path=customXml/item2.xml><?xml version="1.0" encoding="utf-8"?>
<Control xmlns="http://schemas.microsoft.com/VisualStudio/2011/storyboarding/control">
  <Id Name="d45d9a28-4d48-4835-9009-441d319c6f12" Revision="1" Stencil="System.MyShapes" StencilVersion="1.0"/>
</Control>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e3e06cf2-79b7-4f70-a145-44903a30dc14"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8.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2.xml><?xml version="1.0" encoding="utf-8"?>
<ds:datastoreItem xmlns:ds="http://schemas.openxmlformats.org/officeDocument/2006/customXml" ds:itemID="{D6CAECBB-F41E-462B-8E0E-845CE9B2639D}">
  <ds:schemaRefs>
    <ds:schemaRef ds:uri="http://schemas.microsoft.com/VisualStudio/2011/storyboarding/control"/>
  </ds:schemaRefs>
</ds:datastoreItem>
</file>

<file path=customXml/itemProps3.xml><?xml version="1.0" encoding="utf-8"?>
<ds:datastoreItem xmlns:ds="http://schemas.openxmlformats.org/officeDocument/2006/customXml" ds:itemID="{88C8E8FA-61D1-4502-985A-0D2AB38931F2}">
  <ds:schemaRefs>
    <ds:schemaRef ds:uri="http://schemas.microsoft.com/VisualStudio/2011/storyboarding/control"/>
  </ds:schemaRefs>
</ds:datastoreItem>
</file>

<file path=customXml/itemProps4.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customXml/itemProps5.xml><?xml version="1.0" encoding="utf-8"?>
<ds:datastoreItem xmlns:ds="http://schemas.openxmlformats.org/officeDocument/2006/customXml" ds:itemID="{85E6484A-2B6F-496A-984B-5D523BF75AB7}">
  <ds:schemaRefs>
    <ds:schemaRef ds:uri="http://schemas.microsoft.com/VisualStudio/2011/storyboarding/control"/>
  </ds:schemaRefs>
</ds:datastoreItem>
</file>

<file path=customXml/itemProps6.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7.xml><?xml version="1.0" encoding="utf-8"?>
<ds:datastoreItem xmlns:ds="http://schemas.openxmlformats.org/officeDocument/2006/customXml" ds:itemID="{FC554BC9-9D3F-46DC-93A8-EC99608EFDFC}">
  <ds:schemaRefs>
    <ds:schemaRef ds:uri="http://schemas.microsoft.com/VisualStudio/2011/storyboarding/control"/>
  </ds:schemaRefs>
</ds:datastoreItem>
</file>

<file path=customXml/itemProps8.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1082</TotalTime>
  <Words>3360</Words>
  <Application>Microsoft Office PowerPoint</Application>
  <PresentationFormat>Widescreen</PresentationFormat>
  <Paragraphs>635</Paragraphs>
  <Slides>57</Slides>
  <Notes>23</Notes>
  <HiddenSlides>20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57</vt:i4>
      </vt:variant>
    </vt:vector>
  </HeadingPairs>
  <TitlesOfParts>
    <vt:vector size="76" baseType="lpstr">
      <vt:lpstr>MS PGothic</vt:lpstr>
      <vt:lpstr>Arial</vt:lpstr>
      <vt:lpstr>Calibri</vt:lpstr>
      <vt:lpstr>Calibri Light</vt:lpstr>
      <vt:lpstr>Consolas</vt:lpstr>
      <vt:lpstr>Segoe</vt:lpstr>
      <vt:lpstr>Segoe UI</vt:lpstr>
      <vt:lpstr>Segoe UI Light</vt:lpstr>
      <vt:lpstr>Segoe UI Semibold</vt:lpstr>
      <vt:lpstr>Segoe UI Semilight</vt:lpstr>
      <vt:lpstr>Verdana</vt:lpstr>
      <vt:lpstr>Wingdings</vt:lpstr>
      <vt:lpstr>5-30721_Build_2016_Template_Light</vt:lpstr>
      <vt:lpstr>Office Theme</vt:lpstr>
      <vt:lpstr>5-30660_TR21_Generic_Template</vt:lpstr>
      <vt:lpstr>WPC 2015 Dark Gray Template</vt:lpstr>
      <vt:lpstr>MGXFY16 Dark Gray Template</vt:lpstr>
      <vt:lpstr>MGXFY16 Light Gray Template</vt:lpstr>
      <vt:lpstr>1_Azure Event</vt:lpstr>
      <vt:lpstr>Azure Overview</vt:lpstr>
      <vt:lpstr>Michael S. Collier</vt:lpstr>
      <vt:lpstr>http://aka.ms/fundamentalsofazure</vt:lpstr>
      <vt:lpstr>PowerPoint Presentation</vt:lpstr>
      <vt:lpstr>Regional management, regional resilience  </vt:lpstr>
      <vt:lpstr>PowerPoint Presentation</vt:lpstr>
      <vt:lpstr>Azure App Service</vt:lpstr>
      <vt:lpstr>PowerPoint Presentation</vt:lpstr>
      <vt:lpstr>PowerPoint Presentation</vt:lpstr>
      <vt:lpstr>Benefits of App Services</vt:lpstr>
      <vt:lpstr>PowerPoint Presentation</vt:lpstr>
      <vt:lpstr>Azure App Service</vt:lpstr>
      <vt:lpstr>High Availability</vt:lpstr>
      <vt:lpstr>Try App Service Today</vt:lpstr>
      <vt:lpstr>Azure Virtual Machines</vt:lpstr>
      <vt:lpstr>Windows and Linux virtual machines</vt:lpstr>
      <vt:lpstr>Linux and Open Technologies</vt:lpstr>
      <vt:lpstr>Resource Manager (ARM) vs. Classic (ASM)</vt:lpstr>
      <vt:lpstr>Resource Manager (ARM) vs. Classic (ASM)</vt:lpstr>
      <vt:lpstr>Azure Virtual Machines</vt:lpstr>
      <vt:lpstr>Lessons Learned</vt:lpstr>
      <vt:lpstr>Disruptive Force . . . For Good</vt:lpstr>
      <vt:lpstr>It WILL Fail</vt:lpstr>
      <vt:lpstr>Rethink Software Lifecycle</vt:lpstr>
      <vt:lpstr>Automation, Automation, Automation</vt:lpstr>
      <vt:lpstr>Instrumentation &amp; Telemetry – MUST HAVE</vt:lpstr>
      <vt:lpstr>//BUILD 2016</vt:lpstr>
      <vt:lpstr>Internet of Things</vt:lpstr>
      <vt:lpstr>Microservices</vt:lpstr>
      <vt:lpstr>Data and Intelligence</vt:lpstr>
      <vt:lpstr>Azure SDK 2.9</vt:lpstr>
      <vt:lpstr>Virtual Machines</vt:lpstr>
      <vt:lpstr>Azure Storage</vt:lpstr>
      <vt:lpstr>DocumentDB</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PowerPoint Presentation</vt:lpstr>
      <vt:lpstr>Questions?</vt:lpstr>
      <vt:lpstr>Let’s Do a Lab!</vt:lpstr>
      <vt:lpstr>The Cloud is changing the world</vt:lpstr>
      <vt:lpstr>Customer Stories</vt:lpstr>
      <vt:lpstr>Digital Library Provider</vt:lpstr>
      <vt:lpstr>PowerPoint Presentation</vt:lpstr>
      <vt:lpstr>Health and Wellness Provider</vt:lpstr>
      <vt:lpstr>PowerPoint Presentation</vt:lpstr>
      <vt:lpstr>TalkTalk TV</vt:lpstr>
      <vt:lpstr>TalkTalk TV</vt:lpstr>
      <vt:lpstr>Jet.com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Database Technologies for Developers</dc:title>
  <dc:creator>Michael Collier</dc:creator>
  <cp:lastModifiedBy>Michael Collier</cp:lastModifiedBy>
  <cp:revision>130</cp:revision>
  <dcterms:created xsi:type="dcterms:W3CDTF">2016-04-09T17:54:32Z</dcterms:created>
  <dcterms:modified xsi:type="dcterms:W3CDTF">2016-04-16T04:27:24Z</dcterms:modified>
</cp:coreProperties>
</file>